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1"/>
  </p:notesMasterIdLst>
  <p:sldIdLst>
    <p:sldId id="256" r:id="rId2"/>
    <p:sldId id="261" r:id="rId3"/>
    <p:sldId id="258" r:id="rId4"/>
    <p:sldId id="263" r:id="rId5"/>
    <p:sldId id="262" r:id="rId6"/>
    <p:sldId id="287" r:id="rId7"/>
    <p:sldId id="288" r:id="rId8"/>
    <p:sldId id="289" r:id="rId9"/>
    <p:sldId id="290" r:id="rId10"/>
    <p:sldId id="267" r:id="rId11"/>
    <p:sldId id="266" r:id="rId12"/>
    <p:sldId id="291" r:id="rId13"/>
    <p:sldId id="292" r:id="rId14"/>
    <p:sldId id="293" r:id="rId15"/>
    <p:sldId id="294" r:id="rId16"/>
    <p:sldId id="295" r:id="rId17"/>
    <p:sldId id="277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304" r:id="rId27"/>
    <p:sldId id="305" r:id="rId28"/>
    <p:sldId id="306" r:id="rId29"/>
    <p:sldId id="307" r:id="rId30"/>
    <p:sldId id="308" r:id="rId31"/>
    <p:sldId id="309" r:id="rId32"/>
    <p:sldId id="310" r:id="rId33"/>
    <p:sldId id="311" r:id="rId34"/>
    <p:sldId id="312" r:id="rId35"/>
    <p:sldId id="313" r:id="rId36"/>
    <p:sldId id="274" r:id="rId37"/>
    <p:sldId id="278" r:id="rId38"/>
    <p:sldId id="286" r:id="rId39"/>
    <p:sldId id="280" r:id="rId40"/>
  </p:sldIdLst>
  <p:sldSz cx="18288000" cy="10287000"/>
  <p:notesSz cx="6858000" cy="9144000"/>
  <p:embeddedFontLst>
    <p:embeddedFont>
      <p:font typeface="Malgun Gothic" panose="020B0503020000020004" pitchFamily="34" charset="-127"/>
      <p:regular r:id="rId42"/>
      <p:bold r:id="rId43"/>
    </p:embeddedFont>
    <p:embeddedFont>
      <p:font typeface="Calibri" panose="020F0502020204030204" pitchFamily="34" charset="0"/>
      <p:regular r:id="rId44"/>
      <p:bold r:id="rId45"/>
      <p:italic r:id="rId46"/>
      <p:boldItalic r:id="rId47"/>
    </p:embeddedFont>
    <p:embeddedFont>
      <p:font typeface="Montserrat" pitchFamily="2" charset="-18"/>
      <p:regular r:id="rId48"/>
      <p:bold r:id="rId49"/>
      <p:italic r:id="rId50"/>
      <p:boldItalic r:id="rId51"/>
    </p:embeddedFont>
    <p:embeddedFont>
      <p:font typeface="Montserrat Medium" pitchFamily="2" charset="-18"/>
      <p:regular r:id="rId52"/>
      <p:italic r:id="rId53"/>
    </p:embeddedFont>
    <p:embeddedFont>
      <p:font typeface="Poppins" panose="00000500000000000000" pitchFamily="2" charset="-18"/>
      <p:regular r:id="rId54"/>
      <p:bold r:id="rId55"/>
      <p:italic r:id="rId56"/>
      <p:boldItalic r:id="rId57"/>
    </p:embeddedFont>
    <p:embeddedFont>
      <p:font typeface="Poppins Black" panose="00000A00000000000000" pitchFamily="2" charset="-18"/>
      <p:bold r:id="rId58"/>
      <p:boldItalic r:id="rId5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5B58"/>
    <a:srgbClr val="F4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E7FF82-1BAE-6AA4-AEB2-8FE8EE83D54B}" v="13" dt="2025-06-26T13:28:04.838"/>
    <p1510:client id="{69885352-0588-B3AB-8050-2FE0E3E9FBA1}" v="1" dt="2025-06-26T08:45:18.5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126" y="2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font" Target="fonts/font14.fntdata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3" Type="http://schemas.openxmlformats.org/officeDocument/2006/relationships/font" Target="fonts/font12.fntdata"/><Relationship Id="rId58" Type="http://schemas.openxmlformats.org/officeDocument/2006/relationships/font" Target="fonts/font17.fntdata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openxmlformats.org/officeDocument/2006/relationships/font" Target="fonts/font15.fntdata"/><Relationship Id="rId64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font" Target="fonts/font10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59" Type="http://schemas.openxmlformats.org/officeDocument/2006/relationships/font" Target="fonts/font18.fntdata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54" Type="http://schemas.openxmlformats.org/officeDocument/2006/relationships/font" Target="fonts/font13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8.fntdata"/><Relationship Id="rId57" Type="http://schemas.openxmlformats.org/officeDocument/2006/relationships/font" Target="fonts/font16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font" Target="fonts/font11.fntdata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98EEED-88D6-4333-B7FC-0E5AAB7400E7}" type="datetimeFigureOut">
              <a:rPr lang="sk-SK" smtClean="0"/>
              <a:t>5. 8. 2025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BE3FB9-1876-4484-90BC-B7E81D55F92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48501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E3FB9-1876-4484-90BC-B7E81D55F925}" type="slidenum">
              <a:rPr lang="sk-SK" smtClean="0"/>
              <a:t>12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87956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E3FB9-1876-4484-90BC-B7E81D55F925}" type="slidenum">
              <a:rPr lang="sk-SK" smtClean="0"/>
              <a:t>32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87857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E3FB9-1876-4484-90BC-B7E81D55F925}" type="slidenum">
              <a:rPr lang="sk-SK" smtClean="0"/>
              <a:t>33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04273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E3FB9-1876-4484-90BC-B7E81D55F925}" type="slidenum">
              <a:rPr lang="sk-SK" smtClean="0"/>
              <a:t>34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103087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E3FB9-1876-4484-90BC-B7E81D55F925}" type="slidenum">
              <a:rPr lang="sk-SK" smtClean="0"/>
              <a:t>35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81856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dĺžnik 17">
            <a:extLst>
              <a:ext uri="{FF2B5EF4-FFF2-40B4-BE49-F238E27FC236}">
                <a16:creationId xmlns:a16="http://schemas.microsoft.com/office/drawing/2014/main" id="{38E4D3F8-39B7-4BE6-A67B-802F489DC96B}"/>
              </a:ext>
            </a:extLst>
          </p:cNvPr>
          <p:cNvSpPr/>
          <p:nvPr/>
        </p:nvSpPr>
        <p:spPr>
          <a:xfrm>
            <a:off x="0" y="605835"/>
            <a:ext cx="18280450" cy="2556465"/>
          </a:xfrm>
          <a:prstGeom prst="rect">
            <a:avLst/>
          </a:prstGeom>
          <a:gradFill flip="none" rotWithShape="1">
            <a:gsLst>
              <a:gs pos="0">
                <a:srgbClr val="FC918C"/>
              </a:gs>
              <a:gs pos="68000">
                <a:srgbClr val="F4F4F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latin typeface="Poppins Black" panose="00000A00000000000000" pitchFamily="2" charset="-18"/>
              <a:cs typeface="Poppins Black" panose="00000A00000000000000" pitchFamily="2" charset="-18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457200" y="-495300"/>
            <a:ext cx="38100" cy="8229600"/>
          </a:xfrm>
          <a:prstGeom prst="rect">
            <a:avLst/>
          </a:prstGeom>
          <a:solidFill>
            <a:srgbClr val="202020"/>
          </a:solidFill>
        </p:spPr>
      </p:sp>
      <p:sp>
        <p:nvSpPr>
          <p:cNvPr id="4" name="AutoShape 4"/>
          <p:cNvSpPr/>
          <p:nvPr/>
        </p:nvSpPr>
        <p:spPr>
          <a:xfrm>
            <a:off x="-57150" y="4422182"/>
            <a:ext cx="1028700" cy="6722067"/>
          </a:xfrm>
          <a:prstGeom prst="rect">
            <a:avLst/>
          </a:prstGeom>
          <a:solidFill>
            <a:srgbClr val="DA5B58"/>
          </a:solidFill>
        </p:spPr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24409085-EC39-45AA-B97E-A5F281502A52}"/>
              </a:ext>
            </a:extLst>
          </p:cNvPr>
          <p:cNvSpPr txBox="1"/>
          <p:nvPr/>
        </p:nvSpPr>
        <p:spPr>
          <a:xfrm>
            <a:off x="1492106" y="4767887"/>
            <a:ext cx="16474888" cy="46166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975"/>
              </a:lnSpc>
            </a:pPr>
            <a:r>
              <a:rPr lang="sk-SK" altLang="sk-SK" sz="9600" dirty="0">
                <a:latin typeface="Poppins Black" panose="00000A00000000000000" pitchFamily="2" charset="-18"/>
                <a:cs typeface="Poppins Black" panose="00000A00000000000000" pitchFamily="2" charset="-18"/>
              </a:rPr>
              <a:t>mBot2</a:t>
            </a:r>
          </a:p>
          <a:p>
            <a:pPr>
              <a:lnSpc>
                <a:spcPts val="11975"/>
              </a:lnSpc>
            </a:pPr>
            <a:r>
              <a:rPr lang="sk-SK" sz="8000" b="1" dirty="0">
                <a:latin typeface="Poppins Black" panose="00000A00000000000000" pitchFamily="2" charset="-18"/>
                <a:cs typeface="Poppins Black" panose="00000A00000000000000" pitchFamily="2" charset="-18"/>
              </a:rPr>
              <a:t>Blokové programovanie </a:t>
            </a:r>
            <a:br>
              <a:rPr lang="sk-SK" sz="8000" b="1" dirty="0">
                <a:latin typeface="Poppins Black" panose="00000A00000000000000" pitchFamily="2" charset="-18"/>
                <a:cs typeface="Poppins Black" panose="00000A00000000000000" pitchFamily="2" charset="-18"/>
              </a:rPr>
            </a:br>
            <a:r>
              <a:rPr lang="sk-SK" sz="8000" b="1" dirty="0">
                <a:latin typeface="Poppins Black" panose="00000A00000000000000" pitchFamily="2" charset="-18"/>
                <a:cs typeface="Poppins Black" panose="00000A00000000000000" pitchFamily="2" charset="-18"/>
              </a:rPr>
              <a:t>v prostredí </a:t>
            </a:r>
            <a:r>
              <a:rPr lang="sk-SK" sz="8000" b="1" dirty="0" err="1">
                <a:latin typeface="Poppins Black" panose="00000A00000000000000" pitchFamily="2" charset="-18"/>
                <a:cs typeface="Poppins Black" panose="00000A00000000000000" pitchFamily="2" charset="-18"/>
              </a:rPr>
              <a:t>Makecode</a:t>
            </a:r>
            <a:endParaRPr lang="en-US" sz="9600" b="1" spc="143" dirty="0">
              <a:latin typeface="Poppins Black" panose="00000A00000000000000" pitchFamily="2" charset="-18"/>
              <a:ea typeface="Montserrat Medium"/>
              <a:cs typeface="Poppins Black" panose="00000A00000000000000" pitchFamily="2" charset="-18"/>
              <a:sym typeface="Montserrat Medium"/>
            </a:endParaRPr>
          </a:p>
        </p:txBody>
      </p:sp>
      <p:pic>
        <p:nvPicPr>
          <p:cNvPr id="15" name="Obrázok 14">
            <a:extLst>
              <a:ext uri="{FF2B5EF4-FFF2-40B4-BE49-F238E27FC236}">
                <a16:creationId xmlns:a16="http://schemas.microsoft.com/office/drawing/2014/main" id="{125E75EB-BEAE-4442-AE5D-B75885D40A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31" y="862180"/>
            <a:ext cx="4895610" cy="2154068"/>
          </a:xfrm>
          <a:prstGeom prst="rect">
            <a:avLst/>
          </a:prstGeom>
        </p:spPr>
      </p:pic>
      <p:pic>
        <p:nvPicPr>
          <p:cNvPr id="19" name="Obrázok 18">
            <a:extLst>
              <a:ext uri="{FF2B5EF4-FFF2-40B4-BE49-F238E27FC236}">
                <a16:creationId xmlns:a16="http://schemas.microsoft.com/office/drawing/2014/main" id="{2302A2CE-BC35-4F8F-87D4-20410A604A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9159" y="302620"/>
            <a:ext cx="3321642" cy="3321642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5BB9235F-5E60-48EE-BC89-43133F6A6C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0" y="3385894"/>
            <a:ext cx="2664241" cy="619155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76E2927D-A039-4DC1-B04D-9308ACD2FE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241" y="3347855"/>
            <a:ext cx="2151503" cy="66620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20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581025" y="-419100"/>
            <a:ext cx="38100" cy="11353800"/>
          </a:xfrm>
          <a:prstGeom prst="rect">
            <a:avLst/>
          </a:prstGeom>
          <a:solidFill>
            <a:srgbClr val="F4F4F4"/>
          </a:solidFill>
        </p:spPr>
      </p:sp>
      <p:sp>
        <p:nvSpPr>
          <p:cNvPr id="4" name="AutoShape 4"/>
          <p:cNvSpPr/>
          <p:nvPr/>
        </p:nvSpPr>
        <p:spPr>
          <a:xfrm>
            <a:off x="-304800" y="-990600"/>
            <a:ext cx="1676400" cy="3543300"/>
          </a:xfrm>
          <a:prstGeom prst="rect">
            <a:avLst/>
          </a:prstGeom>
          <a:solidFill>
            <a:srgbClr val="DA5B58"/>
          </a:solidFill>
        </p:spPr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323E6AB2-96E9-49B0-B2AD-A20DFDC209C1}"/>
              </a:ext>
            </a:extLst>
          </p:cNvPr>
          <p:cNvSpPr/>
          <p:nvPr/>
        </p:nvSpPr>
        <p:spPr>
          <a:xfrm>
            <a:off x="16078200" y="7995986"/>
            <a:ext cx="3100081" cy="2948240"/>
          </a:xfrm>
          <a:custGeom>
            <a:avLst/>
            <a:gdLst/>
            <a:ahLst/>
            <a:cxnLst/>
            <a:rect l="l" t="t" r="r" b="b"/>
            <a:pathLst>
              <a:path w="3251922" h="3251922">
                <a:moveTo>
                  <a:pt x="0" y="0"/>
                </a:moveTo>
                <a:lnTo>
                  <a:pt x="3251922" y="0"/>
                </a:lnTo>
                <a:lnTo>
                  <a:pt x="3251922" y="3251922"/>
                </a:lnTo>
                <a:lnTo>
                  <a:pt x="0" y="32519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lum contrast="-4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E41DFCBA-A33F-B895-F77A-AD5C442B41A9}"/>
              </a:ext>
            </a:extLst>
          </p:cNvPr>
          <p:cNvSpPr txBox="1">
            <a:spLocks/>
          </p:cNvSpPr>
          <p:nvPr/>
        </p:nvSpPr>
        <p:spPr>
          <a:xfrm>
            <a:off x="1676400" y="3771900"/>
            <a:ext cx="14859000" cy="325526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9600" b="1" cap="all" spc="-100" dirty="0">
                <a:solidFill>
                  <a:schemeClr val="bg1"/>
                </a:solidFill>
                <a:latin typeface="Poppins" panose="020B0604020202020204" charset="-18"/>
                <a:cs typeface="Poppins" panose="020B0604020202020204" charset="-18"/>
              </a:rPr>
              <a:t>Základné blokové programovanie</a:t>
            </a:r>
            <a:endParaRPr lang="en-US" sz="9600" b="1" cap="all" spc="-100" dirty="0">
              <a:solidFill>
                <a:schemeClr val="bg1"/>
              </a:solidFill>
              <a:latin typeface="Poppins" panose="020B0604020202020204" charset="-18"/>
              <a:cs typeface="Poppins" panose="020B0604020202020204" charset="-18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63690" y="-552450"/>
            <a:ext cx="5066522" cy="11391900"/>
          </a:xfrm>
          <a:prstGeom prst="rect">
            <a:avLst/>
          </a:prstGeom>
          <a:solidFill>
            <a:srgbClr val="DA5B58"/>
          </a:solidFill>
        </p:spPr>
      </p:sp>
      <p:sp>
        <p:nvSpPr>
          <p:cNvPr id="10" name="AutoShape 10"/>
          <p:cNvSpPr/>
          <p:nvPr/>
        </p:nvSpPr>
        <p:spPr>
          <a:xfrm flipH="1">
            <a:off x="17668874" y="-190500"/>
            <a:ext cx="85726" cy="10910888"/>
          </a:xfrm>
          <a:prstGeom prst="rect">
            <a:avLst/>
          </a:prstGeom>
          <a:solidFill>
            <a:srgbClr val="202020"/>
          </a:solidFill>
        </p:spPr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3209D367-6880-5DBD-6905-BC2308E8DB0F}"/>
              </a:ext>
            </a:extLst>
          </p:cNvPr>
          <p:cNvSpPr txBox="1">
            <a:spLocks/>
          </p:cNvSpPr>
          <p:nvPr/>
        </p:nvSpPr>
        <p:spPr>
          <a:xfrm>
            <a:off x="1558800" y="1215304"/>
            <a:ext cx="4615165" cy="325526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600" b="1" cap="all" spc="-100" dirty="0">
                <a:latin typeface="Poppins" panose="020B0604020202020204" charset="-18"/>
                <a:cs typeface="Poppins" panose="020B0604020202020204" charset="-18"/>
              </a:rPr>
              <a:t>Karta </a:t>
            </a:r>
            <a:r>
              <a:rPr lang="en-US" sz="6600" b="1" cap="all" spc="-100" dirty="0" err="1">
                <a:latin typeface="Poppins" panose="020B0604020202020204" charset="-18"/>
                <a:cs typeface="Poppins" panose="020B0604020202020204" charset="-18"/>
              </a:rPr>
              <a:t>udalosti</a:t>
            </a:r>
            <a:endParaRPr lang="en-US" sz="6600" b="1" cap="all" spc="-100" dirty="0">
              <a:latin typeface="Poppins" panose="020B0604020202020204" charset="-18"/>
              <a:cs typeface="Poppins" panose="020B0604020202020204" charset="-18"/>
            </a:endParaRPr>
          </a:p>
        </p:txBody>
      </p:sp>
      <p:pic>
        <p:nvPicPr>
          <p:cNvPr id="11" name="Zástupný objekt pre obsah 4">
            <a:extLst>
              <a:ext uri="{FF2B5EF4-FFF2-40B4-BE49-F238E27FC236}">
                <a16:creationId xmlns:a16="http://schemas.microsoft.com/office/drawing/2014/main" id="{9475E222-163B-5CA5-E90C-118884C56A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5517" y="0"/>
            <a:ext cx="8101011" cy="10287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62366" y="-431006"/>
            <a:ext cx="4536001" cy="11391900"/>
          </a:xfrm>
          <a:prstGeom prst="rect">
            <a:avLst/>
          </a:prstGeom>
          <a:solidFill>
            <a:srgbClr val="DA5B58"/>
          </a:solidFill>
        </p:spPr>
      </p:sp>
      <p:sp>
        <p:nvSpPr>
          <p:cNvPr id="10" name="AutoShape 10"/>
          <p:cNvSpPr/>
          <p:nvPr/>
        </p:nvSpPr>
        <p:spPr>
          <a:xfrm flipH="1">
            <a:off x="17668874" y="-190500"/>
            <a:ext cx="85726" cy="10910888"/>
          </a:xfrm>
          <a:prstGeom prst="rect">
            <a:avLst/>
          </a:prstGeom>
          <a:solidFill>
            <a:srgbClr val="202020"/>
          </a:solidFill>
        </p:spPr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3209D367-6880-5DBD-6905-BC2308E8DB0F}"/>
              </a:ext>
            </a:extLst>
          </p:cNvPr>
          <p:cNvSpPr txBox="1">
            <a:spLocks/>
          </p:cNvSpPr>
          <p:nvPr/>
        </p:nvSpPr>
        <p:spPr>
          <a:xfrm>
            <a:off x="1558577" y="1257300"/>
            <a:ext cx="4207741" cy="325526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600" b="1" cap="all" spc="-100" dirty="0">
                <a:latin typeface="Poppins" panose="020B0604020202020204" charset="-18"/>
                <a:cs typeface="Poppins" panose="020B0604020202020204" charset="-18"/>
              </a:rPr>
              <a:t>Karta </a:t>
            </a:r>
            <a:r>
              <a:rPr lang="sk-SK" sz="6600" b="1" cap="all" spc="-100" dirty="0">
                <a:latin typeface="Poppins" panose="020B0604020202020204" charset="-18"/>
                <a:cs typeface="Poppins" panose="020B0604020202020204" charset="-18"/>
              </a:rPr>
              <a:t>ZVUK</a:t>
            </a:r>
            <a:endParaRPr lang="en-US" sz="6600" b="1" cap="all" spc="-100" dirty="0">
              <a:latin typeface="Poppins" panose="020B0604020202020204" charset="-18"/>
              <a:cs typeface="Poppins" panose="020B0604020202020204" charset="-18"/>
            </a:endParaRPr>
          </a:p>
        </p:txBody>
      </p:sp>
      <p:pic>
        <p:nvPicPr>
          <p:cNvPr id="6" name="Zástupný objekt pre obsah 4">
            <a:extLst>
              <a:ext uri="{FF2B5EF4-FFF2-40B4-BE49-F238E27FC236}">
                <a16:creationId xmlns:a16="http://schemas.microsoft.com/office/drawing/2014/main" id="{9475E222-163B-5CA5-E90C-118884C56A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987855" y="31854"/>
            <a:ext cx="9459481" cy="1025514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3231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73020" y="-653399"/>
            <a:ext cx="4525347" cy="11391900"/>
          </a:xfrm>
          <a:prstGeom prst="rect">
            <a:avLst/>
          </a:prstGeom>
          <a:solidFill>
            <a:srgbClr val="DA5B58"/>
          </a:solidFill>
        </p:spPr>
      </p:sp>
      <p:sp>
        <p:nvSpPr>
          <p:cNvPr id="10" name="AutoShape 10"/>
          <p:cNvSpPr/>
          <p:nvPr/>
        </p:nvSpPr>
        <p:spPr>
          <a:xfrm flipH="1">
            <a:off x="17668874" y="-190500"/>
            <a:ext cx="85726" cy="10910888"/>
          </a:xfrm>
          <a:prstGeom prst="rect">
            <a:avLst/>
          </a:prstGeom>
          <a:solidFill>
            <a:srgbClr val="202020"/>
          </a:solidFill>
        </p:spPr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3209D367-6880-5DBD-6905-BC2308E8DB0F}"/>
              </a:ext>
            </a:extLst>
          </p:cNvPr>
          <p:cNvSpPr txBox="1">
            <a:spLocks/>
          </p:cNvSpPr>
          <p:nvPr/>
        </p:nvSpPr>
        <p:spPr>
          <a:xfrm>
            <a:off x="1524000" y="1257300"/>
            <a:ext cx="5562600" cy="325526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600" b="1" cap="all" spc="-100" dirty="0">
                <a:latin typeface="Poppins" panose="020B0604020202020204" charset="-18"/>
                <a:cs typeface="Poppins" panose="020B0604020202020204" charset="-18"/>
              </a:rPr>
              <a:t>Karta </a:t>
            </a:r>
            <a:endParaRPr lang="sk-SK" sz="6600" b="1" cap="all" spc="-100" dirty="0">
              <a:latin typeface="Poppins" panose="020B0604020202020204" charset="-18"/>
              <a:cs typeface="Poppins" panose="020B0604020202020204" charset="-18"/>
            </a:endParaRPr>
          </a:p>
          <a:p>
            <a:pPr algn="l"/>
            <a:r>
              <a:rPr lang="sk-SK" sz="6600" b="1" cap="all" spc="-100" dirty="0">
                <a:latin typeface="Poppins" panose="020B0604020202020204" charset="-18"/>
                <a:cs typeface="Poppins" panose="020B0604020202020204" charset="-18"/>
              </a:rPr>
              <a:t>LED</a:t>
            </a:r>
            <a:endParaRPr lang="en-US" sz="6600" b="1" cap="all" spc="-100" dirty="0">
              <a:latin typeface="Poppins" panose="020B0604020202020204" charset="-18"/>
              <a:cs typeface="Poppins" panose="020B0604020202020204" charset="-18"/>
            </a:endParaRPr>
          </a:p>
        </p:txBody>
      </p:sp>
      <p:pic>
        <p:nvPicPr>
          <p:cNvPr id="6" name="Zástupný objekt pre obsah 4">
            <a:extLst>
              <a:ext uri="{FF2B5EF4-FFF2-40B4-BE49-F238E27FC236}">
                <a16:creationId xmlns:a16="http://schemas.microsoft.com/office/drawing/2014/main" id="{9475E222-163B-5CA5-E90C-118884C56A0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934200" y="1"/>
            <a:ext cx="10165146" cy="1025264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5214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/>
          <p:nvPr/>
        </p:nvSpPr>
        <p:spPr>
          <a:xfrm>
            <a:off x="11125200" y="-342900"/>
            <a:ext cx="8001000" cy="4264040"/>
          </a:xfrm>
          <a:prstGeom prst="rect">
            <a:avLst/>
          </a:prstGeom>
          <a:solidFill>
            <a:srgbClr val="DA5B58"/>
          </a:solidFill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3FADF90-25B6-5E47-0C0F-CC3D4B75B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0" y="984317"/>
            <a:ext cx="6248400" cy="2362200"/>
          </a:xfrm>
        </p:spPr>
        <p:txBody>
          <a:bodyPr>
            <a:noAutofit/>
          </a:bodyPr>
          <a:lstStyle/>
          <a:p>
            <a:pPr algn="l"/>
            <a:r>
              <a:rPr lang="sk-SK" sz="5400" b="1" cap="all" dirty="0">
                <a:solidFill>
                  <a:schemeClr val="bg1"/>
                </a:solidFill>
                <a:latin typeface="Poppins" panose="020B0604020202020204" charset="-18"/>
                <a:cs typeface="Poppins" panose="020B0604020202020204" charset="-18"/>
              </a:rPr>
              <a:t>Úloha č. 1 - experimentujte</a:t>
            </a:r>
          </a:p>
        </p:txBody>
      </p:sp>
      <p:pic>
        <p:nvPicPr>
          <p:cNvPr id="5" name="Zástupný objekt pre obsah 4" descr="Obrázok, na ktorom je text&#10;&#10;Automaticky generovaný popis">
            <a:extLst>
              <a:ext uri="{FF2B5EF4-FFF2-40B4-BE49-F238E27FC236}">
                <a16:creationId xmlns:a16="http://schemas.microsoft.com/office/drawing/2014/main" id="{166D915B-C1AE-712D-6FD5-5FD87A77DF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934" y="2019300"/>
            <a:ext cx="9375705" cy="711856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7" name="Content Placeholder 8">
            <a:extLst>
              <a:ext uri="{FF2B5EF4-FFF2-40B4-BE49-F238E27FC236}">
                <a16:creationId xmlns:a16="http://schemas.microsoft.com/office/drawing/2014/main" id="{5AA8A032-F5ED-9AD5-B09A-93797DF020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26186" y="4541708"/>
            <a:ext cx="6304613" cy="3505200"/>
          </a:xfrm>
        </p:spPr>
        <p:txBody>
          <a:bodyPr anchor="t">
            <a:noAutofit/>
          </a:bodyPr>
          <a:lstStyle/>
          <a:p>
            <a:r>
              <a:rPr lang="sk-SK" sz="4000" b="1" dirty="0">
                <a:latin typeface="Poppins" panose="00000500000000000000" pitchFamily="2" charset="-18"/>
                <a:ea typeface="Malgun Gothic" panose="020B0503020000020004" pitchFamily="34" charset="-127"/>
                <a:cs typeface="Poppins" panose="00000500000000000000" pitchFamily="2" charset="-18"/>
              </a:rPr>
              <a:t>Vytvorte jednu alebo viaceré udalosti</a:t>
            </a:r>
          </a:p>
          <a:p>
            <a:endParaRPr lang="sk-SK" b="1" dirty="0">
              <a:latin typeface="Poppins" panose="00000500000000000000" pitchFamily="2" charset="-18"/>
              <a:ea typeface="Malgun Gothic" panose="020B0503020000020004" pitchFamily="34" charset="-127"/>
              <a:cs typeface="Poppins" panose="00000500000000000000" pitchFamily="2" charset="-18"/>
            </a:endParaRPr>
          </a:p>
          <a:p>
            <a:r>
              <a:rPr lang="sk-SK" sz="4000" b="1" dirty="0">
                <a:latin typeface="Poppins" panose="00000500000000000000" pitchFamily="2" charset="-18"/>
                <a:ea typeface="Malgun Gothic" panose="020B0503020000020004" pitchFamily="34" charset="-127"/>
                <a:cs typeface="Poppins" panose="00000500000000000000" pitchFamily="2" charset="-18"/>
              </a:rPr>
              <a:t>Použite bloky z kariet ZVUK a LED</a:t>
            </a:r>
            <a:endParaRPr lang="en-US" sz="2800" dirty="0">
              <a:solidFill>
                <a:srgbClr val="FFFFFF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438F9837-5B67-4C3C-9118-449EA3FE9092}"/>
              </a:ext>
            </a:extLst>
          </p:cNvPr>
          <p:cNvSpPr/>
          <p:nvPr/>
        </p:nvSpPr>
        <p:spPr>
          <a:xfrm>
            <a:off x="16078200" y="7995986"/>
            <a:ext cx="3100081" cy="2948240"/>
          </a:xfrm>
          <a:custGeom>
            <a:avLst/>
            <a:gdLst/>
            <a:ahLst/>
            <a:cxnLst/>
            <a:rect l="l" t="t" r="r" b="b"/>
            <a:pathLst>
              <a:path w="3251922" h="3251922">
                <a:moveTo>
                  <a:pt x="0" y="0"/>
                </a:moveTo>
                <a:lnTo>
                  <a:pt x="3251922" y="0"/>
                </a:lnTo>
                <a:lnTo>
                  <a:pt x="3251922" y="3251922"/>
                </a:lnTo>
                <a:lnTo>
                  <a:pt x="0" y="32519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lum contrast="-4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4903550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11763" y="-552813"/>
            <a:ext cx="6046237" cy="11391900"/>
          </a:xfrm>
          <a:prstGeom prst="rect">
            <a:avLst/>
          </a:prstGeom>
          <a:solidFill>
            <a:srgbClr val="DA5B58"/>
          </a:solidFill>
        </p:spPr>
      </p:sp>
      <p:sp>
        <p:nvSpPr>
          <p:cNvPr id="10" name="AutoShape 10"/>
          <p:cNvSpPr/>
          <p:nvPr/>
        </p:nvSpPr>
        <p:spPr>
          <a:xfrm flipH="1">
            <a:off x="17668874" y="-190500"/>
            <a:ext cx="85726" cy="10910888"/>
          </a:xfrm>
          <a:prstGeom prst="rect">
            <a:avLst/>
          </a:prstGeom>
          <a:solidFill>
            <a:srgbClr val="202020"/>
          </a:solidFill>
        </p:spPr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3209D367-6880-5DBD-6905-BC2308E8DB0F}"/>
              </a:ext>
            </a:extLst>
          </p:cNvPr>
          <p:cNvSpPr txBox="1">
            <a:spLocks/>
          </p:cNvSpPr>
          <p:nvPr/>
        </p:nvSpPr>
        <p:spPr>
          <a:xfrm>
            <a:off x="1069200" y="1486800"/>
            <a:ext cx="5562600" cy="325526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600" b="1" cap="all" spc="-100" dirty="0">
                <a:latin typeface="Poppins" panose="020B0604020202020204" charset="-18"/>
                <a:cs typeface="Poppins" panose="020B0604020202020204" charset="-18"/>
              </a:rPr>
              <a:t>Karta </a:t>
            </a:r>
            <a:endParaRPr lang="sk-SK" sz="6600" b="1" cap="all" spc="-100" dirty="0">
              <a:latin typeface="Poppins" panose="020B0604020202020204" charset="-18"/>
              <a:cs typeface="Poppins" panose="020B0604020202020204" charset="-18"/>
            </a:endParaRPr>
          </a:p>
          <a:p>
            <a:pPr algn="l"/>
            <a:r>
              <a:rPr lang="sk-SK" sz="6600" b="1" cap="all" spc="-100" dirty="0" err="1">
                <a:latin typeface="Poppins" panose="020B0604020202020204" charset="-18"/>
                <a:cs typeface="Poppins" panose="020B0604020202020204" charset="-18"/>
              </a:rPr>
              <a:t>OVládanie</a:t>
            </a:r>
            <a:endParaRPr lang="en-US" sz="6600" b="1" cap="all" spc="-100" dirty="0">
              <a:latin typeface="Poppins" panose="020B0604020202020204" charset="-18"/>
              <a:cs typeface="Poppins" panose="020B0604020202020204" charset="-18"/>
            </a:endParaRPr>
          </a:p>
        </p:txBody>
      </p:sp>
      <p:pic>
        <p:nvPicPr>
          <p:cNvPr id="7" name="Zástupný objekt pre obsah 6">
            <a:extLst>
              <a:ext uri="{FF2B5EF4-FFF2-40B4-BE49-F238E27FC236}">
                <a16:creationId xmlns:a16="http://schemas.microsoft.com/office/drawing/2014/main" id="{CEAB9658-3876-3428-EA8F-E6190F44E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5400" y="-725"/>
            <a:ext cx="7315200" cy="102877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6531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83771" y="-540362"/>
            <a:ext cx="6065952" cy="11391900"/>
          </a:xfrm>
          <a:prstGeom prst="rect">
            <a:avLst/>
          </a:prstGeom>
          <a:solidFill>
            <a:srgbClr val="DA5B58"/>
          </a:solidFill>
        </p:spPr>
      </p:sp>
      <p:sp>
        <p:nvSpPr>
          <p:cNvPr id="10" name="AutoShape 10"/>
          <p:cNvSpPr/>
          <p:nvPr/>
        </p:nvSpPr>
        <p:spPr>
          <a:xfrm flipH="1">
            <a:off x="17668874" y="-190500"/>
            <a:ext cx="85726" cy="10910888"/>
          </a:xfrm>
          <a:prstGeom prst="rect">
            <a:avLst/>
          </a:prstGeom>
          <a:solidFill>
            <a:srgbClr val="202020"/>
          </a:solidFill>
        </p:spPr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3209D367-6880-5DBD-6905-BC2308E8DB0F}"/>
              </a:ext>
            </a:extLst>
          </p:cNvPr>
          <p:cNvSpPr txBox="1">
            <a:spLocks/>
          </p:cNvSpPr>
          <p:nvPr/>
        </p:nvSpPr>
        <p:spPr>
          <a:xfrm>
            <a:off x="1068049" y="1485900"/>
            <a:ext cx="5867400" cy="325526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600" b="1" cap="all" spc="-100" dirty="0">
                <a:latin typeface="Poppins" panose="020B0604020202020204" charset="-18"/>
                <a:cs typeface="Poppins" panose="020B0604020202020204" charset="-18"/>
              </a:rPr>
              <a:t>Karta </a:t>
            </a:r>
            <a:endParaRPr lang="sk-SK" sz="6600" b="1" cap="all" spc="-100" dirty="0">
              <a:latin typeface="Poppins" panose="020B0604020202020204" charset="-18"/>
              <a:cs typeface="Poppins" panose="020B0604020202020204" charset="-18"/>
            </a:endParaRPr>
          </a:p>
          <a:p>
            <a:pPr algn="l"/>
            <a:r>
              <a:rPr lang="sk-SK" sz="6600" b="1" cap="all" spc="-100" dirty="0">
                <a:latin typeface="Poppins" panose="020B0604020202020204" charset="-18"/>
                <a:cs typeface="Poppins" panose="020B0604020202020204" charset="-18"/>
              </a:rPr>
              <a:t>operátory</a:t>
            </a:r>
            <a:endParaRPr lang="en-US" sz="6600" b="1" cap="all" spc="-100" dirty="0">
              <a:latin typeface="Poppins" panose="020B0604020202020204" charset="-18"/>
              <a:cs typeface="Poppins" panose="020B0604020202020204" charset="-18"/>
            </a:endParaRPr>
          </a:p>
        </p:txBody>
      </p:sp>
      <p:pic>
        <p:nvPicPr>
          <p:cNvPr id="6" name="Zástupný objekt pre obsah 5" descr="Obrázok, na ktorom je text&#10;&#10;Automaticky generovaný popis">
            <a:extLst>
              <a:ext uri="{FF2B5EF4-FFF2-40B4-BE49-F238E27FC236}">
                <a16:creationId xmlns:a16="http://schemas.microsoft.com/office/drawing/2014/main" id="{3E95CFBB-D08A-93C2-2793-1F9BC471B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5400" y="0"/>
            <a:ext cx="7391400" cy="1031117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0913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747652" y="2031860"/>
            <a:ext cx="39832" cy="8477250"/>
          </a:xfrm>
          <a:prstGeom prst="rect">
            <a:avLst/>
          </a:prstGeom>
          <a:solidFill>
            <a:srgbClr val="202020"/>
          </a:solidFill>
        </p:spPr>
      </p:sp>
      <p:grpSp>
        <p:nvGrpSpPr>
          <p:cNvPr id="5" name="Group 5"/>
          <p:cNvGrpSpPr/>
          <p:nvPr/>
        </p:nvGrpSpPr>
        <p:grpSpPr>
          <a:xfrm>
            <a:off x="8547627" y="1975190"/>
            <a:ext cx="438150" cy="438150"/>
            <a:chOff x="0" y="0"/>
            <a:chExt cx="6350000" cy="6350000"/>
          </a:xfrm>
          <a:solidFill>
            <a:srgbClr val="DA5B58"/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10" name="TextBox 10"/>
          <p:cNvSpPr txBox="1"/>
          <p:nvPr/>
        </p:nvSpPr>
        <p:spPr>
          <a:xfrm>
            <a:off x="9955334" y="3487936"/>
            <a:ext cx="7333449" cy="49859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5-10</a:t>
            </a:r>
            <a:r>
              <a:rPr lang="pl-PL" sz="5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krát zahraj</a:t>
            </a:r>
          </a:p>
          <a:p>
            <a:r>
              <a:rPr lang="pl-PL" sz="5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náhodný tón</a:t>
            </a:r>
          </a:p>
          <a:p>
            <a:r>
              <a:rPr lang="pl-PL" sz="5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(od 20 do 2000 Hz)</a:t>
            </a:r>
          </a:p>
          <a:p>
            <a:r>
              <a:rPr lang="pl-PL" sz="5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po dobu </a:t>
            </a:r>
            <a:r>
              <a:rPr lang="pl-PL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1 s</a:t>
            </a:r>
          </a:p>
          <a:p>
            <a:r>
              <a:rPr lang="pl-PL" sz="5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a zostaň ticho</a:t>
            </a:r>
          </a:p>
          <a:p>
            <a:endParaRPr lang="pl-PL" sz="5400" dirty="0">
              <a:solidFill>
                <a:schemeClr val="tx1">
                  <a:lumMod val="65000"/>
                  <a:lumOff val="35000"/>
                </a:schemeClr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sp>
        <p:nvSpPr>
          <p:cNvPr id="19" name="AutoShape 19"/>
          <p:cNvSpPr/>
          <p:nvPr/>
        </p:nvSpPr>
        <p:spPr>
          <a:xfrm>
            <a:off x="419100" y="2814906"/>
            <a:ext cx="25545" cy="5517657"/>
          </a:xfrm>
          <a:prstGeom prst="rect">
            <a:avLst/>
          </a:prstGeom>
          <a:solidFill>
            <a:srgbClr val="202020"/>
          </a:solidFill>
        </p:spPr>
      </p:sp>
      <p:sp>
        <p:nvSpPr>
          <p:cNvPr id="20" name="AutoShape 20"/>
          <p:cNvSpPr/>
          <p:nvPr/>
        </p:nvSpPr>
        <p:spPr>
          <a:xfrm>
            <a:off x="-636266" y="8298475"/>
            <a:ext cx="2186932" cy="2537451"/>
          </a:xfrm>
          <a:prstGeom prst="rect">
            <a:avLst/>
          </a:prstGeom>
          <a:solidFill>
            <a:srgbClr val="DA5B58"/>
          </a:solidFill>
        </p:spPr>
      </p:sp>
      <p:sp>
        <p:nvSpPr>
          <p:cNvPr id="23" name="TextBox 23"/>
          <p:cNvSpPr txBox="1"/>
          <p:nvPr/>
        </p:nvSpPr>
        <p:spPr>
          <a:xfrm>
            <a:off x="1028700" y="3366136"/>
            <a:ext cx="7124700" cy="23391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sk-SK" sz="8000" b="1" spc="61" dirty="0">
                <a:solidFill>
                  <a:srgbClr val="202020"/>
                </a:solidFill>
                <a:latin typeface="Poppins" panose="00000500000000000000" pitchFamily="2" charset="-18"/>
                <a:ea typeface="Montserrat Medium"/>
                <a:cs typeface="Poppins" panose="00000500000000000000" pitchFamily="2" charset="-18"/>
                <a:sym typeface="Montserrat Medium"/>
              </a:rPr>
              <a:t>Úloha č. 2 – </a:t>
            </a:r>
            <a:br>
              <a:rPr lang="sk-SK" sz="8000" b="1" spc="61" dirty="0">
                <a:solidFill>
                  <a:srgbClr val="202020"/>
                </a:solidFill>
                <a:latin typeface="Poppins" panose="00000500000000000000" pitchFamily="2" charset="-18"/>
                <a:ea typeface="Montserrat Medium"/>
                <a:cs typeface="Poppins" panose="00000500000000000000" pitchFamily="2" charset="-18"/>
                <a:sym typeface="Montserrat Medium"/>
              </a:rPr>
            </a:br>
            <a:r>
              <a:rPr lang="sk-SK" sz="7200" b="1" spc="61" dirty="0">
                <a:solidFill>
                  <a:schemeClr val="accent2">
                    <a:lumMod val="50000"/>
                  </a:schemeClr>
                </a:solidFill>
                <a:latin typeface="Poppins" panose="00000500000000000000" pitchFamily="2" charset="-18"/>
                <a:ea typeface="Montserrat Medium"/>
                <a:cs typeface="Poppins" panose="00000500000000000000" pitchFamily="2" charset="-18"/>
                <a:sym typeface="Montserrat Medium"/>
              </a:rPr>
              <a:t>Náhodné tóny</a:t>
            </a:r>
            <a:endParaRPr lang="en-US" sz="7200" b="1" spc="61" dirty="0">
              <a:solidFill>
                <a:schemeClr val="accent2">
                  <a:lumMod val="50000"/>
                </a:schemeClr>
              </a:solidFill>
              <a:latin typeface="Poppins" panose="00000500000000000000" pitchFamily="2" charset="-18"/>
              <a:ea typeface="Montserrat Medium"/>
              <a:cs typeface="Poppins" panose="00000500000000000000" pitchFamily="2" charset="-18"/>
              <a:sym typeface="Montserrat Medium"/>
            </a:endParaRPr>
          </a:p>
        </p:txBody>
      </p:sp>
      <p:sp>
        <p:nvSpPr>
          <p:cNvPr id="28" name="Freeform 6">
            <a:extLst>
              <a:ext uri="{FF2B5EF4-FFF2-40B4-BE49-F238E27FC236}">
                <a16:creationId xmlns:a16="http://schemas.microsoft.com/office/drawing/2014/main" id="{208E7A9A-7633-4B53-B55F-7F2C020BF9C3}"/>
              </a:ext>
            </a:extLst>
          </p:cNvPr>
          <p:cNvSpPr/>
          <p:nvPr/>
        </p:nvSpPr>
        <p:spPr>
          <a:xfrm>
            <a:off x="-919429" y="-657720"/>
            <a:ext cx="3100081" cy="2948240"/>
          </a:xfrm>
          <a:custGeom>
            <a:avLst/>
            <a:gdLst/>
            <a:ahLst/>
            <a:cxnLst/>
            <a:rect l="l" t="t" r="r" b="b"/>
            <a:pathLst>
              <a:path w="3251922" h="3251922">
                <a:moveTo>
                  <a:pt x="0" y="0"/>
                </a:moveTo>
                <a:lnTo>
                  <a:pt x="3251922" y="0"/>
                </a:lnTo>
                <a:lnTo>
                  <a:pt x="3251922" y="3251922"/>
                </a:lnTo>
                <a:lnTo>
                  <a:pt x="0" y="32519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lum contrast="-4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747652" y="2019300"/>
            <a:ext cx="39832" cy="8477250"/>
          </a:xfrm>
          <a:prstGeom prst="rect">
            <a:avLst/>
          </a:prstGeom>
          <a:solidFill>
            <a:srgbClr val="202020"/>
          </a:solidFill>
        </p:spPr>
      </p:sp>
      <p:grpSp>
        <p:nvGrpSpPr>
          <p:cNvPr id="5" name="Group 5"/>
          <p:cNvGrpSpPr/>
          <p:nvPr/>
        </p:nvGrpSpPr>
        <p:grpSpPr>
          <a:xfrm>
            <a:off x="8547627" y="1975190"/>
            <a:ext cx="438150" cy="438150"/>
            <a:chOff x="0" y="0"/>
            <a:chExt cx="6350000" cy="6350000"/>
          </a:xfrm>
          <a:solidFill>
            <a:srgbClr val="DA5B58"/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10" name="TextBox 10"/>
          <p:cNvSpPr txBox="1"/>
          <p:nvPr/>
        </p:nvSpPr>
        <p:spPr>
          <a:xfrm>
            <a:off x="11683661" y="4513951"/>
            <a:ext cx="7333449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5400" b="1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Nápoveda:</a:t>
            </a:r>
            <a:endParaRPr lang="pl-PL" sz="5400">
              <a:solidFill>
                <a:schemeClr val="tx1">
                  <a:lumMod val="65000"/>
                  <a:lumOff val="35000"/>
                </a:schemeClr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endParaRPr lang="pl-PL" sz="5400">
              <a:solidFill>
                <a:schemeClr val="tx1">
                  <a:lumMod val="65000"/>
                  <a:lumOff val="35000"/>
                </a:schemeClr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sp>
        <p:nvSpPr>
          <p:cNvPr id="19" name="AutoShape 19"/>
          <p:cNvSpPr/>
          <p:nvPr/>
        </p:nvSpPr>
        <p:spPr>
          <a:xfrm>
            <a:off x="419100" y="2814906"/>
            <a:ext cx="25545" cy="5517657"/>
          </a:xfrm>
          <a:prstGeom prst="rect">
            <a:avLst/>
          </a:prstGeom>
          <a:solidFill>
            <a:srgbClr val="202020"/>
          </a:solidFill>
        </p:spPr>
      </p:sp>
      <p:sp>
        <p:nvSpPr>
          <p:cNvPr id="20" name="AutoShape 20"/>
          <p:cNvSpPr/>
          <p:nvPr/>
        </p:nvSpPr>
        <p:spPr>
          <a:xfrm>
            <a:off x="-636266" y="8298475"/>
            <a:ext cx="2186932" cy="2537451"/>
          </a:xfrm>
          <a:prstGeom prst="rect">
            <a:avLst/>
          </a:prstGeom>
          <a:solidFill>
            <a:srgbClr val="DA5B58"/>
          </a:solidFill>
        </p:spPr>
      </p:sp>
      <p:sp>
        <p:nvSpPr>
          <p:cNvPr id="23" name="TextBox 23"/>
          <p:cNvSpPr txBox="1"/>
          <p:nvPr/>
        </p:nvSpPr>
        <p:spPr>
          <a:xfrm>
            <a:off x="1028700" y="3366136"/>
            <a:ext cx="7124700" cy="23391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sk-SK" sz="8000" b="1" spc="61" dirty="0">
                <a:solidFill>
                  <a:srgbClr val="202020"/>
                </a:solidFill>
                <a:latin typeface="Poppins" panose="00000500000000000000" pitchFamily="2" charset="-18"/>
                <a:ea typeface="Montserrat Medium"/>
                <a:cs typeface="Poppins" panose="00000500000000000000" pitchFamily="2" charset="-18"/>
                <a:sym typeface="Montserrat Medium"/>
              </a:rPr>
              <a:t>Úloha č. 2 – </a:t>
            </a:r>
            <a:br>
              <a:rPr lang="sk-SK" sz="8000" b="1" spc="61" dirty="0">
                <a:solidFill>
                  <a:srgbClr val="202020"/>
                </a:solidFill>
                <a:latin typeface="Poppins" panose="00000500000000000000" pitchFamily="2" charset="-18"/>
                <a:ea typeface="Montserrat Medium"/>
                <a:cs typeface="Poppins" panose="00000500000000000000" pitchFamily="2" charset="-18"/>
                <a:sym typeface="Montserrat Medium"/>
              </a:rPr>
            </a:br>
            <a:r>
              <a:rPr lang="sk-SK" sz="7200" b="1" spc="61" dirty="0">
                <a:solidFill>
                  <a:schemeClr val="accent2">
                    <a:lumMod val="50000"/>
                  </a:schemeClr>
                </a:solidFill>
                <a:latin typeface="Poppins" panose="00000500000000000000" pitchFamily="2" charset="-18"/>
                <a:ea typeface="Montserrat Medium"/>
                <a:cs typeface="Poppins" panose="00000500000000000000" pitchFamily="2" charset="-18"/>
                <a:sym typeface="Montserrat Medium"/>
              </a:rPr>
              <a:t>Náhodné tóny</a:t>
            </a:r>
            <a:endParaRPr lang="en-US" sz="7200" b="1" spc="61" dirty="0">
              <a:solidFill>
                <a:schemeClr val="accent2">
                  <a:lumMod val="50000"/>
                </a:schemeClr>
              </a:solidFill>
              <a:latin typeface="Poppins" panose="00000500000000000000" pitchFamily="2" charset="-18"/>
              <a:ea typeface="Montserrat Medium"/>
              <a:cs typeface="Poppins" panose="00000500000000000000" pitchFamily="2" charset="-18"/>
              <a:sym typeface="Montserrat Medium"/>
            </a:endParaRPr>
          </a:p>
        </p:txBody>
      </p:sp>
      <p:sp>
        <p:nvSpPr>
          <p:cNvPr id="28" name="Freeform 6">
            <a:extLst>
              <a:ext uri="{FF2B5EF4-FFF2-40B4-BE49-F238E27FC236}">
                <a16:creationId xmlns:a16="http://schemas.microsoft.com/office/drawing/2014/main" id="{208E7A9A-7633-4B53-B55F-7F2C020BF9C3}"/>
              </a:ext>
            </a:extLst>
          </p:cNvPr>
          <p:cNvSpPr/>
          <p:nvPr/>
        </p:nvSpPr>
        <p:spPr>
          <a:xfrm>
            <a:off x="-919429" y="-657720"/>
            <a:ext cx="3100081" cy="2948240"/>
          </a:xfrm>
          <a:custGeom>
            <a:avLst/>
            <a:gdLst/>
            <a:ahLst/>
            <a:cxnLst/>
            <a:rect l="l" t="t" r="r" b="b"/>
            <a:pathLst>
              <a:path w="3251922" h="3251922">
                <a:moveTo>
                  <a:pt x="0" y="0"/>
                </a:moveTo>
                <a:lnTo>
                  <a:pt x="3251922" y="0"/>
                </a:lnTo>
                <a:lnTo>
                  <a:pt x="3251922" y="3251922"/>
                </a:lnTo>
                <a:lnTo>
                  <a:pt x="0" y="32519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lum contrast="-4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14" name="Obrázok 13">
            <a:extLst>
              <a:ext uri="{FF2B5EF4-FFF2-40B4-BE49-F238E27FC236}">
                <a16:creationId xmlns:a16="http://schemas.microsoft.com/office/drawing/2014/main" id="{D17BF94A-74E8-6D52-59C7-ECFEAB5E08E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061" r="6805"/>
          <a:stretch/>
        </p:blipFill>
        <p:spPr>
          <a:xfrm>
            <a:off x="9580029" y="5652159"/>
            <a:ext cx="8396327" cy="35400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0"/>
          <p:cNvSpPr txBox="1"/>
          <p:nvPr/>
        </p:nvSpPr>
        <p:spPr>
          <a:xfrm>
            <a:off x="10735584" y="1706910"/>
            <a:ext cx="6553200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5-10</a:t>
            </a:r>
            <a:r>
              <a:rPr lang="pl-PL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krát zahraj náhodný tón (od 20 do 2000 Hz)           po dobu </a:t>
            </a:r>
            <a:r>
              <a:rPr lang="pl-PL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1 s </a:t>
            </a:r>
            <a:r>
              <a:rPr lang="pl-PL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a zostaň ticho</a:t>
            </a:r>
          </a:p>
          <a:p>
            <a:endParaRPr lang="pl-PL" sz="3600" dirty="0">
              <a:solidFill>
                <a:schemeClr val="tx1">
                  <a:lumMod val="65000"/>
                  <a:lumOff val="35000"/>
                </a:schemeClr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3648912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301729" y="2095500"/>
            <a:ext cx="39832" cy="8477250"/>
          </a:xfrm>
          <a:prstGeom prst="rect">
            <a:avLst/>
          </a:prstGeom>
          <a:solidFill>
            <a:srgbClr val="202020"/>
          </a:solidFill>
        </p:spPr>
      </p:sp>
      <p:grpSp>
        <p:nvGrpSpPr>
          <p:cNvPr id="5" name="Group 5"/>
          <p:cNvGrpSpPr/>
          <p:nvPr/>
        </p:nvGrpSpPr>
        <p:grpSpPr>
          <a:xfrm>
            <a:off x="7101704" y="2051390"/>
            <a:ext cx="438150" cy="438150"/>
            <a:chOff x="0" y="0"/>
            <a:chExt cx="6350000" cy="6350000"/>
          </a:xfrm>
          <a:solidFill>
            <a:srgbClr val="DA5B58"/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19" name="AutoShape 19"/>
          <p:cNvSpPr/>
          <p:nvPr/>
        </p:nvSpPr>
        <p:spPr>
          <a:xfrm>
            <a:off x="419100" y="2814906"/>
            <a:ext cx="25545" cy="5517657"/>
          </a:xfrm>
          <a:prstGeom prst="rect">
            <a:avLst/>
          </a:prstGeom>
          <a:solidFill>
            <a:srgbClr val="202020"/>
          </a:solidFill>
        </p:spPr>
      </p:sp>
      <p:sp>
        <p:nvSpPr>
          <p:cNvPr id="20" name="AutoShape 20"/>
          <p:cNvSpPr/>
          <p:nvPr/>
        </p:nvSpPr>
        <p:spPr>
          <a:xfrm>
            <a:off x="-636266" y="8298475"/>
            <a:ext cx="2186932" cy="2537451"/>
          </a:xfrm>
          <a:prstGeom prst="rect">
            <a:avLst/>
          </a:prstGeom>
          <a:solidFill>
            <a:srgbClr val="DA5B58"/>
          </a:solidFill>
        </p:spPr>
      </p:sp>
      <p:sp>
        <p:nvSpPr>
          <p:cNvPr id="23" name="TextBox 23"/>
          <p:cNvSpPr txBox="1"/>
          <p:nvPr/>
        </p:nvSpPr>
        <p:spPr>
          <a:xfrm>
            <a:off x="914400" y="4111729"/>
            <a:ext cx="7124700" cy="19389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sk-SK" sz="7200" b="1" spc="61" dirty="0">
                <a:solidFill>
                  <a:srgbClr val="202020"/>
                </a:solidFill>
                <a:latin typeface="Poppins" panose="00000500000000000000" pitchFamily="2" charset="-18"/>
                <a:ea typeface="Montserrat Medium"/>
                <a:cs typeface="Poppins" panose="00000500000000000000" pitchFamily="2" charset="-18"/>
                <a:sym typeface="Montserrat Medium"/>
              </a:rPr>
              <a:t>Úloha č. 2 – </a:t>
            </a:r>
            <a:br>
              <a:rPr lang="sk-SK" sz="7200" b="1" spc="61" dirty="0">
                <a:solidFill>
                  <a:srgbClr val="202020"/>
                </a:solidFill>
                <a:latin typeface="Poppins" panose="00000500000000000000" pitchFamily="2" charset="-18"/>
                <a:ea typeface="Montserrat Medium"/>
                <a:cs typeface="Poppins" panose="00000500000000000000" pitchFamily="2" charset="-18"/>
                <a:sym typeface="Montserrat Medium"/>
              </a:rPr>
            </a:br>
            <a:r>
              <a:rPr lang="sk-SK" sz="5400" b="1" spc="61" dirty="0">
                <a:solidFill>
                  <a:schemeClr val="accent2">
                    <a:lumMod val="50000"/>
                  </a:schemeClr>
                </a:solidFill>
                <a:latin typeface="Poppins" panose="00000500000000000000" pitchFamily="2" charset="-18"/>
                <a:ea typeface="Montserrat Medium"/>
                <a:cs typeface="Poppins" panose="00000500000000000000" pitchFamily="2" charset="-18"/>
                <a:sym typeface="Montserrat Medium"/>
              </a:rPr>
              <a:t>Náhodné tóny</a:t>
            </a:r>
            <a:endParaRPr lang="en-US" sz="5400" b="1" spc="61" dirty="0">
              <a:solidFill>
                <a:schemeClr val="accent2">
                  <a:lumMod val="50000"/>
                </a:schemeClr>
              </a:solidFill>
              <a:latin typeface="Poppins" panose="00000500000000000000" pitchFamily="2" charset="-18"/>
              <a:ea typeface="Montserrat Medium"/>
              <a:cs typeface="Poppins" panose="00000500000000000000" pitchFamily="2" charset="-18"/>
              <a:sym typeface="Montserrat Medium"/>
            </a:endParaRPr>
          </a:p>
        </p:txBody>
      </p:sp>
      <p:sp>
        <p:nvSpPr>
          <p:cNvPr id="28" name="Freeform 6">
            <a:extLst>
              <a:ext uri="{FF2B5EF4-FFF2-40B4-BE49-F238E27FC236}">
                <a16:creationId xmlns:a16="http://schemas.microsoft.com/office/drawing/2014/main" id="{208E7A9A-7633-4B53-B55F-7F2C020BF9C3}"/>
              </a:ext>
            </a:extLst>
          </p:cNvPr>
          <p:cNvSpPr/>
          <p:nvPr/>
        </p:nvSpPr>
        <p:spPr>
          <a:xfrm>
            <a:off x="-919429" y="-657720"/>
            <a:ext cx="3100081" cy="2948240"/>
          </a:xfrm>
          <a:custGeom>
            <a:avLst/>
            <a:gdLst/>
            <a:ahLst/>
            <a:cxnLst/>
            <a:rect l="l" t="t" r="r" b="b"/>
            <a:pathLst>
              <a:path w="3251922" h="3251922">
                <a:moveTo>
                  <a:pt x="0" y="0"/>
                </a:moveTo>
                <a:lnTo>
                  <a:pt x="3251922" y="0"/>
                </a:lnTo>
                <a:lnTo>
                  <a:pt x="3251922" y="3251922"/>
                </a:lnTo>
                <a:lnTo>
                  <a:pt x="0" y="32519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lum contrast="-4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16" name="Obrázok 15">
            <a:extLst>
              <a:ext uri="{FF2B5EF4-FFF2-40B4-BE49-F238E27FC236}">
                <a16:creationId xmlns:a16="http://schemas.microsoft.com/office/drawing/2014/main" id="{362C768D-6213-9E0A-B35F-086456CA5C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2728" y="3729864"/>
            <a:ext cx="9418358" cy="520852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0"/>
          <p:cNvSpPr txBox="1"/>
          <p:nvPr/>
        </p:nvSpPr>
        <p:spPr>
          <a:xfrm>
            <a:off x="11342150" y="2489540"/>
            <a:ext cx="3500947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Riešenie:</a:t>
            </a:r>
            <a:endParaRPr lang="pl-PL" sz="5400" dirty="0">
              <a:solidFill>
                <a:schemeClr val="tx1">
                  <a:lumMod val="65000"/>
                  <a:lumOff val="35000"/>
                </a:schemeClr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959034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29" y="1801924"/>
            <a:ext cx="7036223" cy="7837376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6536506" y="190500"/>
            <a:ext cx="12284893" cy="2933700"/>
          </a:xfrm>
          <a:prstGeom prst="rect">
            <a:avLst/>
          </a:prstGeom>
          <a:solidFill>
            <a:srgbClr val="DA5B58"/>
          </a:solidFill>
        </p:spPr>
      </p:sp>
      <p:sp>
        <p:nvSpPr>
          <p:cNvPr id="8" name="TextBox 8"/>
          <p:cNvSpPr txBox="1"/>
          <p:nvPr/>
        </p:nvSpPr>
        <p:spPr>
          <a:xfrm>
            <a:off x="7908837" y="1028700"/>
            <a:ext cx="8492360" cy="15464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935"/>
              </a:lnSpc>
            </a:pPr>
            <a:r>
              <a:rPr lang="sk-SK" sz="11500" b="1" spc="97">
                <a:solidFill>
                  <a:srgbClr val="202020"/>
                </a:solidFill>
                <a:latin typeface="Poppins Black" panose="00000A00000000000000" pitchFamily="2" charset="-18"/>
                <a:ea typeface="Montserrat Medium"/>
                <a:cs typeface="Poppins Black" panose="00000A00000000000000" pitchFamily="2" charset="-18"/>
                <a:sym typeface="Montserrat Medium"/>
              </a:rPr>
              <a:t>Začíname</a:t>
            </a:r>
            <a:endParaRPr lang="en-US" sz="13000" b="1" spc="97">
              <a:solidFill>
                <a:srgbClr val="20202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" name="AutoShape 9"/>
          <p:cNvSpPr/>
          <p:nvPr/>
        </p:nvSpPr>
        <p:spPr>
          <a:xfrm>
            <a:off x="17259300" y="1028700"/>
            <a:ext cx="38100" cy="8229600"/>
          </a:xfrm>
          <a:prstGeom prst="rect">
            <a:avLst/>
          </a:prstGeom>
          <a:solidFill>
            <a:srgbClr val="202020"/>
          </a:solidFill>
        </p:spPr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D144407D-0C68-4CA8-B303-5B2F1D56A4B4}"/>
              </a:ext>
            </a:extLst>
          </p:cNvPr>
          <p:cNvSpPr/>
          <p:nvPr/>
        </p:nvSpPr>
        <p:spPr>
          <a:xfrm>
            <a:off x="-741407" y="8165180"/>
            <a:ext cx="3100081" cy="2948240"/>
          </a:xfrm>
          <a:custGeom>
            <a:avLst/>
            <a:gdLst/>
            <a:ahLst/>
            <a:cxnLst/>
            <a:rect l="l" t="t" r="r" b="b"/>
            <a:pathLst>
              <a:path w="3251922" h="3251922">
                <a:moveTo>
                  <a:pt x="0" y="0"/>
                </a:moveTo>
                <a:lnTo>
                  <a:pt x="3251922" y="0"/>
                </a:lnTo>
                <a:lnTo>
                  <a:pt x="3251922" y="3251922"/>
                </a:lnTo>
                <a:lnTo>
                  <a:pt x="0" y="32519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lum contrast="-4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38200" y="-190500"/>
            <a:ext cx="5410200" cy="10668000"/>
          </a:xfrm>
          <a:prstGeom prst="rect">
            <a:avLst/>
          </a:prstGeom>
          <a:solidFill>
            <a:srgbClr val="DA5B58"/>
          </a:solidFill>
        </p:spPr>
      </p:sp>
      <p:sp>
        <p:nvSpPr>
          <p:cNvPr id="10" name="AutoShape 10"/>
          <p:cNvSpPr/>
          <p:nvPr/>
        </p:nvSpPr>
        <p:spPr>
          <a:xfrm flipH="1">
            <a:off x="17668874" y="-190500"/>
            <a:ext cx="85726" cy="10910888"/>
          </a:xfrm>
          <a:prstGeom prst="rect">
            <a:avLst/>
          </a:prstGeom>
          <a:solidFill>
            <a:srgbClr val="202020"/>
          </a:solidFill>
        </p:spPr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3209D367-6880-5DBD-6905-BC2308E8DB0F}"/>
              </a:ext>
            </a:extLst>
          </p:cNvPr>
          <p:cNvSpPr txBox="1">
            <a:spLocks/>
          </p:cNvSpPr>
          <p:nvPr/>
        </p:nvSpPr>
        <p:spPr>
          <a:xfrm>
            <a:off x="1219200" y="1562100"/>
            <a:ext cx="4876800" cy="325526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600" b="1" cap="all" spc="-100" dirty="0">
                <a:latin typeface="Poppins" panose="020B0604020202020204" charset="-18"/>
                <a:cs typeface="Poppins" panose="020B0604020202020204" charset="-18"/>
              </a:rPr>
              <a:t>Karta </a:t>
            </a:r>
            <a:endParaRPr lang="sk-SK" sz="6600" b="1" cap="all" spc="-100" dirty="0">
              <a:latin typeface="Poppins" panose="020B0604020202020204" charset="-18"/>
              <a:cs typeface="Poppins" panose="020B0604020202020204" charset="-18"/>
            </a:endParaRPr>
          </a:p>
          <a:p>
            <a:pPr algn="l"/>
            <a:r>
              <a:rPr lang="sk-SK" sz="6600" b="1" cap="all" spc="-100" dirty="0">
                <a:latin typeface="Poppins" panose="020B0604020202020204" charset="-18"/>
                <a:cs typeface="Poppins" panose="020B0604020202020204" charset="-18"/>
              </a:rPr>
              <a:t>vnímanie</a:t>
            </a:r>
            <a:endParaRPr lang="en-US" sz="6600" b="1" cap="all" spc="-100" dirty="0">
              <a:latin typeface="Poppins" panose="020B0604020202020204" charset="-18"/>
              <a:cs typeface="Poppins" panose="020B0604020202020204" charset="-18"/>
            </a:endParaRPr>
          </a:p>
        </p:txBody>
      </p:sp>
      <p:pic>
        <p:nvPicPr>
          <p:cNvPr id="7" name="Zástupný objekt pre obsah 6" descr="Obrázok, na ktorom je text&#10;&#10;Automaticky generovaný popis">
            <a:extLst>
              <a:ext uri="{FF2B5EF4-FFF2-40B4-BE49-F238E27FC236}">
                <a16:creationId xmlns:a16="http://schemas.microsoft.com/office/drawing/2014/main" id="{9AED5E3B-56B3-DA17-CD78-6CC6D5651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2551" y="0"/>
            <a:ext cx="9271142" cy="10287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23199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009698" y="3125041"/>
            <a:ext cx="45719" cy="8505825"/>
          </a:xfrm>
          <a:prstGeom prst="rect">
            <a:avLst/>
          </a:prstGeom>
          <a:solidFill>
            <a:srgbClr val="202020"/>
          </a:solidFill>
        </p:spPr>
      </p:sp>
      <p:grpSp>
        <p:nvGrpSpPr>
          <p:cNvPr id="3" name="Group 3"/>
          <p:cNvGrpSpPr/>
          <p:nvPr/>
        </p:nvGrpSpPr>
        <p:grpSpPr>
          <a:xfrm>
            <a:off x="7815560" y="5486163"/>
            <a:ext cx="438150" cy="438150"/>
            <a:chOff x="0" y="0"/>
            <a:chExt cx="6350000" cy="6350000"/>
          </a:xfrm>
          <a:solidFill>
            <a:srgbClr val="DA5B58"/>
          </a:solidFill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5" name="Group 5"/>
          <p:cNvGrpSpPr/>
          <p:nvPr/>
        </p:nvGrpSpPr>
        <p:grpSpPr>
          <a:xfrm>
            <a:off x="7815560" y="3112001"/>
            <a:ext cx="438150" cy="438150"/>
            <a:chOff x="0" y="0"/>
            <a:chExt cx="6350000" cy="6350000"/>
          </a:xfrm>
          <a:solidFill>
            <a:srgbClr val="DA5B58"/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7" name="Group 7"/>
          <p:cNvGrpSpPr/>
          <p:nvPr/>
        </p:nvGrpSpPr>
        <p:grpSpPr>
          <a:xfrm>
            <a:off x="7815560" y="7860325"/>
            <a:ext cx="438150" cy="438150"/>
            <a:chOff x="0" y="0"/>
            <a:chExt cx="6350000" cy="6350000"/>
          </a:xfrm>
          <a:solidFill>
            <a:srgbClr val="DA5B58"/>
          </a:solidFill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19" name="AutoShape 19"/>
          <p:cNvSpPr/>
          <p:nvPr/>
        </p:nvSpPr>
        <p:spPr>
          <a:xfrm>
            <a:off x="419100" y="2814906"/>
            <a:ext cx="25545" cy="5517657"/>
          </a:xfrm>
          <a:prstGeom prst="rect">
            <a:avLst/>
          </a:prstGeom>
          <a:solidFill>
            <a:srgbClr val="202020"/>
          </a:solidFill>
        </p:spPr>
      </p:sp>
      <p:sp>
        <p:nvSpPr>
          <p:cNvPr id="20" name="AutoShape 20"/>
          <p:cNvSpPr/>
          <p:nvPr/>
        </p:nvSpPr>
        <p:spPr>
          <a:xfrm>
            <a:off x="-636266" y="8298475"/>
            <a:ext cx="2186932" cy="2537451"/>
          </a:xfrm>
          <a:prstGeom prst="rect">
            <a:avLst/>
          </a:prstGeom>
          <a:solidFill>
            <a:srgbClr val="DA5B58"/>
          </a:solidFill>
        </p:spPr>
      </p:sp>
      <p:sp>
        <p:nvSpPr>
          <p:cNvPr id="23" name="TextBox 23"/>
          <p:cNvSpPr txBox="1"/>
          <p:nvPr/>
        </p:nvSpPr>
        <p:spPr>
          <a:xfrm>
            <a:off x="1028700" y="3366136"/>
            <a:ext cx="6210300" cy="23391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sk-SK" sz="8000" b="1" spc="61">
                <a:solidFill>
                  <a:srgbClr val="202020"/>
                </a:solidFill>
                <a:latin typeface="Poppins" panose="00000500000000000000" pitchFamily="2" charset="-18"/>
                <a:ea typeface="Montserrat Medium"/>
                <a:cs typeface="Poppins" panose="00000500000000000000" pitchFamily="2" charset="-18"/>
                <a:sym typeface="Montserrat Medium"/>
              </a:rPr>
              <a:t>Úloha č.3 – </a:t>
            </a:r>
            <a:br>
              <a:rPr lang="sk-SK" sz="8000" b="1" spc="61">
                <a:solidFill>
                  <a:srgbClr val="202020"/>
                </a:solidFill>
                <a:latin typeface="Poppins" panose="00000500000000000000" pitchFamily="2" charset="-18"/>
                <a:ea typeface="Montserrat Medium"/>
                <a:cs typeface="Poppins" panose="00000500000000000000" pitchFamily="2" charset="-18"/>
                <a:sym typeface="Montserrat Medium"/>
              </a:rPr>
            </a:br>
            <a:r>
              <a:rPr lang="sk-SK" sz="7200" b="1" spc="61">
                <a:solidFill>
                  <a:schemeClr val="accent2">
                    <a:lumMod val="50000"/>
                  </a:schemeClr>
                </a:solidFill>
                <a:latin typeface="Poppins" panose="00000500000000000000" pitchFamily="2" charset="-18"/>
                <a:ea typeface="Montserrat Medium"/>
                <a:cs typeface="Poppins" panose="00000500000000000000" pitchFamily="2" charset="-18"/>
                <a:sym typeface="Montserrat Medium"/>
              </a:rPr>
              <a:t>Nahrávanie</a:t>
            </a:r>
            <a:endParaRPr lang="en-US" sz="7200" b="1" spc="61">
              <a:solidFill>
                <a:schemeClr val="accent2">
                  <a:lumMod val="50000"/>
                </a:schemeClr>
              </a:solidFill>
              <a:latin typeface="Poppins" panose="00000500000000000000" pitchFamily="2" charset="-18"/>
              <a:ea typeface="Montserrat Medium"/>
              <a:cs typeface="Poppins" panose="00000500000000000000" pitchFamily="2" charset="-18"/>
              <a:sym typeface="Montserrat Medium"/>
            </a:endParaRPr>
          </a:p>
        </p:txBody>
      </p:sp>
      <p:sp>
        <p:nvSpPr>
          <p:cNvPr id="28" name="Freeform 6">
            <a:extLst>
              <a:ext uri="{FF2B5EF4-FFF2-40B4-BE49-F238E27FC236}">
                <a16:creationId xmlns:a16="http://schemas.microsoft.com/office/drawing/2014/main" id="{208E7A9A-7633-4B53-B55F-7F2C020BF9C3}"/>
              </a:ext>
            </a:extLst>
          </p:cNvPr>
          <p:cNvSpPr/>
          <p:nvPr/>
        </p:nvSpPr>
        <p:spPr>
          <a:xfrm>
            <a:off x="-919429" y="-657720"/>
            <a:ext cx="3100081" cy="2948240"/>
          </a:xfrm>
          <a:custGeom>
            <a:avLst/>
            <a:gdLst/>
            <a:ahLst/>
            <a:cxnLst/>
            <a:rect l="l" t="t" r="r" b="b"/>
            <a:pathLst>
              <a:path w="3251922" h="3251922">
                <a:moveTo>
                  <a:pt x="0" y="0"/>
                </a:moveTo>
                <a:lnTo>
                  <a:pt x="3251922" y="0"/>
                </a:lnTo>
                <a:lnTo>
                  <a:pt x="3251922" y="3251922"/>
                </a:lnTo>
                <a:lnTo>
                  <a:pt x="0" y="32519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lum contrast="-4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0"/>
          <p:cNvSpPr txBox="1"/>
          <p:nvPr/>
        </p:nvSpPr>
        <p:spPr>
          <a:xfrm>
            <a:off x="9144000" y="3034108"/>
            <a:ext cx="9906000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3600" b="1" dirty="0">
                <a:solidFill>
                  <a:schemeClr val="accent2">
                    <a:lumMod val="7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džojstik hore:</a:t>
            </a:r>
          </a:p>
          <a:p>
            <a:r>
              <a:rPr lang="pl-PL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	spustenie nahrávania </a:t>
            </a:r>
            <a:br>
              <a:rPr lang="pl-PL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	a zelená farba LED</a:t>
            </a:r>
          </a:p>
        </p:txBody>
      </p:sp>
      <p:sp>
        <p:nvSpPr>
          <p:cNvPr id="15" name="TextBox 10"/>
          <p:cNvSpPr txBox="1"/>
          <p:nvPr/>
        </p:nvSpPr>
        <p:spPr>
          <a:xfrm>
            <a:off x="9094124" y="5448300"/>
            <a:ext cx="8382000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3600" b="1" dirty="0">
                <a:solidFill>
                  <a:schemeClr val="accent2">
                    <a:lumMod val="7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džojstik dole:</a:t>
            </a:r>
          </a:p>
          <a:p>
            <a:r>
              <a:rPr lang="pl-PL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	zastavenie nahrávania </a:t>
            </a:r>
            <a:br>
              <a:rPr lang="pl-PL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	a červená farba LED</a:t>
            </a:r>
          </a:p>
        </p:txBody>
      </p:sp>
      <p:sp>
        <p:nvSpPr>
          <p:cNvPr id="16" name="TextBox 10"/>
          <p:cNvSpPr txBox="1"/>
          <p:nvPr/>
        </p:nvSpPr>
        <p:spPr>
          <a:xfrm>
            <a:off x="9121606" y="7803236"/>
            <a:ext cx="8382000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3600" b="1" dirty="0">
                <a:solidFill>
                  <a:schemeClr val="accent2">
                    <a:lumMod val="7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džojstik stlačiť:</a:t>
            </a:r>
          </a:p>
          <a:p>
            <a:r>
              <a:rPr lang="pl-PL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	prehratie nahrávania </a:t>
            </a:r>
            <a:br>
              <a:rPr lang="pl-PL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	a biela farba</a:t>
            </a:r>
          </a:p>
        </p:txBody>
      </p:sp>
      <p:sp>
        <p:nvSpPr>
          <p:cNvPr id="18" name="TextBox 10"/>
          <p:cNvSpPr txBox="1"/>
          <p:nvPr/>
        </p:nvSpPr>
        <p:spPr>
          <a:xfrm>
            <a:off x="10363200" y="1455601"/>
            <a:ext cx="6589834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4800" b="1">
                <a:solidFill>
                  <a:schemeClr val="accent2">
                    <a:lumMod val="50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Po zapnutí mBota:</a:t>
            </a:r>
            <a:endParaRPr lang="pl-PL" sz="4800">
              <a:solidFill>
                <a:schemeClr val="accent2">
                  <a:lumMod val="50000"/>
                </a:schemeClr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42524873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744200" y="3303827"/>
            <a:ext cx="39832" cy="8477250"/>
          </a:xfrm>
          <a:prstGeom prst="rect">
            <a:avLst/>
          </a:prstGeom>
          <a:solidFill>
            <a:srgbClr val="202020"/>
          </a:solidFill>
        </p:spPr>
      </p:sp>
      <p:grpSp>
        <p:nvGrpSpPr>
          <p:cNvPr id="3" name="Group 3"/>
          <p:cNvGrpSpPr/>
          <p:nvPr/>
        </p:nvGrpSpPr>
        <p:grpSpPr>
          <a:xfrm>
            <a:off x="10564957" y="6248405"/>
            <a:ext cx="438150" cy="438150"/>
            <a:chOff x="0" y="0"/>
            <a:chExt cx="6350000" cy="6350000"/>
          </a:xfrm>
          <a:solidFill>
            <a:srgbClr val="DA5B58"/>
          </a:solidFill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5" name="Group 5"/>
          <p:cNvGrpSpPr/>
          <p:nvPr/>
        </p:nvGrpSpPr>
        <p:grpSpPr>
          <a:xfrm>
            <a:off x="10564957" y="4305310"/>
            <a:ext cx="438150" cy="438150"/>
            <a:chOff x="0" y="0"/>
            <a:chExt cx="6350000" cy="6350000"/>
          </a:xfrm>
          <a:solidFill>
            <a:srgbClr val="DA5B58"/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7" name="Group 7"/>
          <p:cNvGrpSpPr/>
          <p:nvPr/>
        </p:nvGrpSpPr>
        <p:grpSpPr>
          <a:xfrm>
            <a:off x="10564957" y="8196106"/>
            <a:ext cx="438150" cy="438150"/>
            <a:chOff x="0" y="0"/>
            <a:chExt cx="6350000" cy="6350000"/>
          </a:xfrm>
          <a:solidFill>
            <a:srgbClr val="DA5B58"/>
          </a:solidFill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20" name="AutoShape 20"/>
          <p:cNvSpPr/>
          <p:nvPr/>
        </p:nvSpPr>
        <p:spPr>
          <a:xfrm>
            <a:off x="12115800" y="-190500"/>
            <a:ext cx="7256778" cy="2804151"/>
          </a:xfrm>
          <a:prstGeom prst="rect">
            <a:avLst/>
          </a:prstGeom>
          <a:solidFill>
            <a:srgbClr val="DA5B58"/>
          </a:solidFill>
        </p:spPr>
      </p:sp>
      <p:sp>
        <p:nvSpPr>
          <p:cNvPr id="23" name="TextBox 23"/>
          <p:cNvSpPr txBox="1"/>
          <p:nvPr/>
        </p:nvSpPr>
        <p:spPr>
          <a:xfrm>
            <a:off x="13030200" y="683624"/>
            <a:ext cx="4000500" cy="14157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sk-SK" sz="4800" b="1" spc="61" dirty="0">
                <a:solidFill>
                  <a:srgbClr val="202020"/>
                </a:solidFill>
                <a:latin typeface="Poppins" panose="00000500000000000000" pitchFamily="2" charset="-18"/>
                <a:ea typeface="Montserrat Medium"/>
                <a:cs typeface="Poppins" panose="00000500000000000000" pitchFamily="2" charset="-18"/>
                <a:sym typeface="Montserrat Medium"/>
              </a:rPr>
              <a:t>Úloha č. 3 – </a:t>
            </a:r>
            <a:br>
              <a:rPr lang="sk-SK" sz="4800" b="1" spc="61" dirty="0">
                <a:solidFill>
                  <a:srgbClr val="202020"/>
                </a:solidFill>
                <a:latin typeface="Poppins" panose="00000500000000000000" pitchFamily="2" charset="-18"/>
                <a:ea typeface="Montserrat Medium"/>
                <a:cs typeface="Poppins" panose="00000500000000000000" pitchFamily="2" charset="-18"/>
                <a:sym typeface="Montserrat Medium"/>
              </a:rPr>
            </a:br>
            <a:r>
              <a:rPr lang="sk-SK" sz="4400" b="1" spc="61" dirty="0">
                <a:solidFill>
                  <a:schemeClr val="bg1"/>
                </a:solidFill>
                <a:latin typeface="Poppins" panose="00000500000000000000" pitchFamily="2" charset="-18"/>
                <a:ea typeface="Montserrat Medium"/>
                <a:cs typeface="Poppins" panose="00000500000000000000" pitchFamily="2" charset="-18"/>
                <a:sym typeface="Montserrat Medium"/>
              </a:rPr>
              <a:t>Nahrávanie</a:t>
            </a:r>
            <a:endParaRPr lang="en-US" sz="4400" b="1" spc="61" dirty="0">
              <a:solidFill>
                <a:schemeClr val="bg1"/>
              </a:solidFill>
              <a:latin typeface="Poppins" panose="00000500000000000000" pitchFamily="2" charset="-18"/>
              <a:ea typeface="Montserrat Medium"/>
              <a:cs typeface="Poppins" panose="00000500000000000000" pitchFamily="2" charset="-18"/>
              <a:sym typeface="Montserrat Medium"/>
            </a:endParaRPr>
          </a:p>
        </p:txBody>
      </p:sp>
      <p:sp>
        <p:nvSpPr>
          <p:cNvPr id="28" name="Freeform 6">
            <a:extLst>
              <a:ext uri="{FF2B5EF4-FFF2-40B4-BE49-F238E27FC236}">
                <a16:creationId xmlns:a16="http://schemas.microsoft.com/office/drawing/2014/main" id="{208E7A9A-7633-4B53-B55F-7F2C020BF9C3}"/>
              </a:ext>
            </a:extLst>
          </p:cNvPr>
          <p:cNvSpPr/>
          <p:nvPr/>
        </p:nvSpPr>
        <p:spPr>
          <a:xfrm>
            <a:off x="-919429" y="-657720"/>
            <a:ext cx="3100081" cy="2948240"/>
          </a:xfrm>
          <a:custGeom>
            <a:avLst/>
            <a:gdLst/>
            <a:ahLst/>
            <a:cxnLst/>
            <a:rect l="l" t="t" r="r" b="b"/>
            <a:pathLst>
              <a:path w="3251922" h="3251922">
                <a:moveTo>
                  <a:pt x="0" y="0"/>
                </a:moveTo>
                <a:lnTo>
                  <a:pt x="3251922" y="0"/>
                </a:lnTo>
                <a:lnTo>
                  <a:pt x="3251922" y="3251922"/>
                </a:lnTo>
                <a:lnTo>
                  <a:pt x="0" y="32519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lum contrast="-4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0"/>
          <p:cNvSpPr txBox="1"/>
          <p:nvPr/>
        </p:nvSpPr>
        <p:spPr>
          <a:xfrm>
            <a:off x="11309158" y="4305310"/>
            <a:ext cx="6781800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3200" b="1" dirty="0">
                <a:solidFill>
                  <a:schemeClr val="accent2">
                    <a:lumMod val="7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  džojstik hore:</a:t>
            </a:r>
          </a:p>
          <a:p>
            <a:r>
              <a:rPr lang="pl-PL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	spustenie nahrávania </a:t>
            </a:r>
            <a:br>
              <a:rPr lang="pl-PL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	a zelená farba LED</a:t>
            </a:r>
          </a:p>
        </p:txBody>
      </p:sp>
      <p:sp>
        <p:nvSpPr>
          <p:cNvPr id="15" name="TextBox 10"/>
          <p:cNvSpPr txBox="1"/>
          <p:nvPr/>
        </p:nvSpPr>
        <p:spPr>
          <a:xfrm>
            <a:off x="11309158" y="6248405"/>
            <a:ext cx="6532233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3200" b="1" dirty="0">
                <a:solidFill>
                  <a:schemeClr val="accent2">
                    <a:lumMod val="7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  džojstik dole:</a:t>
            </a:r>
          </a:p>
          <a:p>
            <a:r>
              <a:rPr lang="pl-PL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	zastavenie nahrávania </a:t>
            </a:r>
            <a:br>
              <a:rPr lang="pl-PL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	a červená farba LED</a:t>
            </a:r>
          </a:p>
        </p:txBody>
      </p:sp>
      <p:sp>
        <p:nvSpPr>
          <p:cNvPr id="16" name="TextBox 10"/>
          <p:cNvSpPr txBox="1"/>
          <p:nvPr/>
        </p:nvSpPr>
        <p:spPr>
          <a:xfrm>
            <a:off x="11309158" y="8191500"/>
            <a:ext cx="8382000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3200" b="1" dirty="0">
                <a:solidFill>
                  <a:schemeClr val="accent2">
                    <a:lumMod val="7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  džojstik stlačiť:</a:t>
            </a:r>
          </a:p>
          <a:p>
            <a:r>
              <a:rPr lang="pl-PL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	prehratie nahrávania </a:t>
            </a:r>
            <a:br>
              <a:rPr lang="pl-PL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	a biela farba</a:t>
            </a:r>
          </a:p>
        </p:txBody>
      </p:sp>
      <p:sp>
        <p:nvSpPr>
          <p:cNvPr id="18" name="TextBox 10"/>
          <p:cNvSpPr txBox="1"/>
          <p:nvPr/>
        </p:nvSpPr>
        <p:spPr>
          <a:xfrm>
            <a:off x="11735533" y="3303827"/>
            <a:ext cx="6589834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4400" b="1">
                <a:solidFill>
                  <a:schemeClr val="accent2">
                    <a:lumMod val="50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Po zapnutí mBota:</a:t>
            </a:r>
            <a:endParaRPr lang="pl-PL" sz="4400">
              <a:solidFill>
                <a:schemeClr val="accent2">
                  <a:lumMod val="50000"/>
                </a:schemeClr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sp>
        <p:nvSpPr>
          <p:cNvPr id="17" name="TextBox 10"/>
          <p:cNvSpPr txBox="1"/>
          <p:nvPr/>
        </p:nvSpPr>
        <p:spPr>
          <a:xfrm>
            <a:off x="3581400" y="2888328"/>
            <a:ext cx="4165939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5400" b="1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Nápoveda:</a:t>
            </a:r>
            <a:endParaRPr lang="pl-PL" sz="5400">
              <a:solidFill>
                <a:schemeClr val="tx1">
                  <a:lumMod val="65000"/>
                  <a:lumOff val="35000"/>
                </a:schemeClr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pic>
        <p:nvPicPr>
          <p:cNvPr id="21" name="Obrázok 20">
            <a:extLst>
              <a:ext uri="{FF2B5EF4-FFF2-40B4-BE49-F238E27FC236}">
                <a16:creationId xmlns:a16="http://schemas.microsoft.com/office/drawing/2014/main" id="{69C8207F-36D3-F0EE-72CE-49884166C0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685" y="4202718"/>
            <a:ext cx="9401146" cy="421246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96056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744200" y="3303827"/>
            <a:ext cx="39832" cy="8477250"/>
          </a:xfrm>
          <a:prstGeom prst="rect">
            <a:avLst/>
          </a:prstGeom>
          <a:solidFill>
            <a:srgbClr val="202020"/>
          </a:solidFill>
        </p:spPr>
      </p:sp>
      <p:grpSp>
        <p:nvGrpSpPr>
          <p:cNvPr id="3" name="Group 3"/>
          <p:cNvGrpSpPr/>
          <p:nvPr/>
        </p:nvGrpSpPr>
        <p:grpSpPr>
          <a:xfrm>
            <a:off x="10564957" y="6248405"/>
            <a:ext cx="438150" cy="438150"/>
            <a:chOff x="0" y="0"/>
            <a:chExt cx="6350000" cy="6350000"/>
          </a:xfrm>
          <a:solidFill>
            <a:srgbClr val="DA5B58"/>
          </a:solidFill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5" name="Group 5"/>
          <p:cNvGrpSpPr/>
          <p:nvPr/>
        </p:nvGrpSpPr>
        <p:grpSpPr>
          <a:xfrm>
            <a:off x="10564957" y="4305310"/>
            <a:ext cx="438150" cy="438150"/>
            <a:chOff x="0" y="0"/>
            <a:chExt cx="6350000" cy="6350000"/>
          </a:xfrm>
          <a:solidFill>
            <a:srgbClr val="DA5B58"/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7" name="Group 7"/>
          <p:cNvGrpSpPr/>
          <p:nvPr/>
        </p:nvGrpSpPr>
        <p:grpSpPr>
          <a:xfrm>
            <a:off x="10564957" y="8191500"/>
            <a:ext cx="438150" cy="438150"/>
            <a:chOff x="0" y="0"/>
            <a:chExt cx="6350000" cy="6350000"/>
          </a:xfrm>
          <a:solidFill>
            <a:srgbClr val="DA5B58"/>
          </a:solidFill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20" name="AutoShape 20"/>
          <p:cNvSpPr/>
          <p:nvPr/>
        </p:nvSpPr>
        <p:spPr>
          <a:xfrm>
            <a:off x="12115800" y="-190500"/>
            <a:ext cx="7256778" cy="2804151"/>
          </a:xfrm>
          <a:prstGeom prst="rect">
            <a:avLst/>
          </a:prstGeom>
          <a:solidFill>
            <a:srgbClr val="DA5B58"/>
          </a:solidFill>
        </p:spPr>
      </p:sp>
      <p:sp>
        <p:nvSpPr>
          <p:cNvPr id="23" name="TextBox 23"/>
          <p:cNvSpPr txBox="1"/>
          <p:nvPr/>
        </p:nvSpPr>
        <p:spPr>
          <a:xfrm>
            <a:off x="13030200" y="683624"/>
            <a:ext cx="4000500" cy="14157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sk-SK" sz="4800" b="1" spc="61" dirty="0">
                <a:solidFill>
                  <a:srgbClr val="202020"/>
                </a:solidFill>
                <a:latin typeface="Poppins" panose="00000500000000000000" pitchFamily="2" charset="-18"/>
                <a:ea typeface="Montserrat Medium"/>
                <a:cs typeface="Poppins" panose="00000500000000000000" pitchFamily="2" charset="-18"/>
                <a:sym typeface="Montserrat Medium"/>
              </a:rPr>
              <a:t>Úloha č. 3 – </a:t>
            </a:r>
            <a:br>
              <a:rPr lang="sk-SK" sz="4800" b="1" spc="61" dirty="0">
                <a:solidFill>
                  <a:srgbClr val="202020"/>
                </a:solidFill>
                <a:latin typeface="Poppins" panose="00000500000000000000" pitchFamily="2" charset="-18"/>
                <a:ea typeface="Montserrat Medium"/>
                <a:cs typeface="Poppins" panose="00000500000000000000" pitchFamily="2" charset="-18"/>
                <a:sym typeface="Montserrat Medium"/>
              </a:rPr>
            </a:br>
            <a:r>
              <a:rPr lang="sk-SK" sz="4400" b="1" spc="61" dirty="0">
                <a:solidFill>
                  <a:schemeClr val="bg1"/>
                </a:solidFill>
                <a:latin typeface="Poppins" panose="00000500000000000000" pitchFamily="2" charset="-18"/>
                <a:ea typeface="Montserrat Medium"/>
                <a:cs typeface="Poppins" panose="00000500000000000000" pitchFamily="2" charset="-18"/>
                <a:sym typeface="Montserrat Medium"/>
              </a:rPr>
              <a:t>Nahrávanie</a:t>
            </a:r>
            <a:endParaRPr lang="en-US" sz="4400" b="1" spc="61" dirty="0">
              <a:solidFill>
                <a:schemeClr val="bg1"/>
              </a:solidFill>
              <a:latin typeface="Poppins" panose="00000500000000000000" pitchFamily="2" charset="-18"/>
              <a:ea typeface="Montserrat Medium"/>
              <a:cs typeface="Poppins" panose="00000500000000000000" pitchFamily="2" charset="-18"/>
              <a:sym typeface="Montserrat Medium"/>
            </a:endParaRPr>
          </a:p>
        </p:txBody>
      </p:sp>
      <p:sp>
        <p:nvSpPr>
          <p:cNvPr id="28" name="Freeform 6">
            <a:extLst>
              <a:ext uri="{FF2B5EF4-FFF2-40B4-BE49-F238E27FC236}">
                <a16:creationId xmlns:a16="http://schemas.microsoft.com/office/drawing/2014/main" id="{208E7A9A-7633-4B53-B55F-7F2C020BF9C3}"/>
              </a:ext>
            </a:extLst>
          </p:cNvPr>
          <p:cNvSpPr/>
          <p:nvPr/>
        </p:nvSpPr>
        <p:spPr>
          <a:xfrm>
            <a:off x="-919429" y="-657720"/>
            <a:ext cx="3100081" cy="2948240"/>
          </a:xfrm>
          <a:custGeom>
            <a:avLst/>
            <a:gdLst/>
            <a:ahLst/>
            <a:cxnLst/>
            <a:rect l="l" t="t" r="r" b="b"/>
            <a:pathLst>
              <a:path w="3251922" h="3251922">
                <a:moveTo>
                  <a:pt x="0" y="0"/>
                </a:moveTo>
                <a:lnTo>
                  <a:pt x="3251922" y="0"/>
                </a:lnTo>
                <a:lnTo>
                  <a:pt x="3251922" y="3251922"/>
                </a:lnTo>
                <a:lnTo>
                  <a:pt x="0" y="32519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lum contrast="-4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0"/>
          <p:cNvSpPr txBox="1"/>
          <p:nvPr/>
        </p:nvSpPr>
        <p:spPr>
          <a:xfrm>
            <a:off x="11309158" y="4305310"/>
            <a:ext cx="6781800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3200" b="1" dirty="0">
                <a:solidFill>
                  <a:schemeClr val="accent2">
                    <a:lumMod val="7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  džojstik hore:</a:t>
            </a:r>
          </a:p>
          <a:p>
            <a:r>
              <a:rPr lang="pl-PL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	spustenie nahrávania </a:t>
            </a:r>
            <a:br>
              <a:rPr lang="pl-PL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	a zelená farba LED</a:t>
            </a:r>
          </a:p>
        </p:txBody>
      </p:sp>
      <p:sp>
        <p:nvSpPr>
          <p:cNvPr id="15" name="TextBox 10"/>
          <p:cNvSpPr txBox="1"/>
          <p:nvPr/>
        </p:nvSpPr>
        <p:spPr>
          <a:xfrm>
            <a:off x="11309158" y="6248405"/>
            <a:ext cx="6532233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3200" b="1" dirty="0">
                <a:solidFill>
                  <a:schemeClr val="accent2">
                    <a:lumMod val="7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  džojstik dole:</a:t>
            </a:r>
          </a:p>
          <a:p>
            <a:r>
              <a:rPr lang="pl-PL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	zastavenie nahrávania </a:t>
            </a:r>
            <a:br>
              <a:rPr lang="pl-PL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	a červená farba LED</a:t>
            </a:r>
          </a:p>
        </p:txBody>
      </p:sp>
      <p:sp>
        <p:nvSpPr>
          <p:cNvPr id="16" name="TextBox 10"/>
          <p:cNvSpPr txBox="1"/>
          <p:nvPr/>
        </p:nvSpPr>
        <p:spPr>
          <a:xfrm>
            <a:off x="11309158" y="8191500"/>
            <a:ext cx="8382000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3200" b="1" dirty="0">
                <a:solidFill>
                  <a:schemeClr val="accent2">
                    <a:lumMod val="7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  džojstik stlačiť:</a:t>
            </a:r>
          </a:p>
          <a:p>
            <a:r>
              <a:rPr lang="pl-PL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	prehratie nahrávania </a:t>
            </a:r>
            <a:br>
              <a:rPr lang="pl-PL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	a biela farba</a:t>
            </a:r>
          </a:p>
        </p:txBody>
      </p:sp>
      <p:sp>
        <p:nvSpPr>
          <p:cNvPr id="18" name="TextBox 10"/>
          <p:cNvSpPr txBox="1"/>
          <p:nvPr/>
        </p:nvSpPr>
        <p:spPr>
          <a:xfrm>
            <a:off x="11735533" y="3303827"/>
            <a:ext cx="6589834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4400" b="1">
                <a:solidFill>
                  <a:schemeClr val="accent2">
                    <a:lumMod val="50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Po zapnutí mBota:</a:t>
            </a:r>
            <a:endParaRPr lang="pl-PL" sz="4400">
              <a:solidFill>
                <a:schemeClr val="accent2">
                  <a:lumMod val="50000"/>
                </a:schemeClr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sp>
        <p:nvSpPr>
          <p:cNvPr id="17" name="TextBox 10"/>
          <p:cNvSpPr txBox="1"/>
          <p:nvPr/>
        </p:nvSpPr>
        <p:spPr>
          <a:xfrm>
            <a:off x="4114800" y="495300"/>
            <a:ext cx="4165939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5400" b="1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Riešenie:</a:t>
            </a:r>
            <a:endParaRPr lang="pl-PL" sz="5400">
              <a:solidFill>
                <a:schemeClr val="tx1">
                  <a:lumMod val="65000"/>
                  <a:lumOff val="35000"/>
                </a:schemeClr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pic>
        <p:nvPicPr>
          <p:cNvPr id="19" name="Obrázok 18">
            <a:extLst>
              <a:ext uri="{FF2B5EF4-FFF2-40B4-BE49-F238E27FC236}">
                <a16:creationId xmlns:a16="http://schemas.microsoft.com/office/drawing/2014/main" id="{62977CA8-866F-9087-56B8-AA46C2E95C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5537" y="1485900"/>
            <a:ext cx="5970845" cy="88011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39768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015585" y="2019300"/>
            <a:ext cx="39832" cy="8477250"/>
          </a:xfrm>
          <a:prstGeom prst="rect">
            <a:avLst/>
          </a:prstGeom>
          <a:solidFill>
            <a:srgbClr val="202020"/>
          </a:solidFill>
        </p:spPr>
      </p:sp>
      <p:grpSp>
        <p:nvGrpSpPr>
          <p:cNvPr id="3" name="Group 3"/>
          <p:cNvGrpSpPr/>
          <p:nvPr/>
        </p:nvGrpSpPr>
        <p:grpSpPr>
          <a:xfrm>
            <a:off x="7815560" y="4347800"/>
            <a:ext cx="438150" cy="438150"/>
            <a:chOff x="0" y="0"/>
            <a:chExt cx="6350000" cy="6350000"/>
          </a:xfrm>
          <a:solidFill>
            <a:srgbClr val="DA5B58"/>
          </a:solidFill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5" name="Group 5"/>
          <p:cNvGrpSpPr/>
          <p:nvPr/>
        </p:nvGrpSpPr>
        <p:grpSpPr>
          <a:xfrm>
            <a:off x="7815560" y="2889885"/>
            <a:ext cx="438150" cy="438150"/>
            <a:chOff x="0" y="0"/>
            <a:chExt cx="6350000" cy="6350000"/>
          </a:xfrm>
          <a:solidFill>
            <a:srgbClr val="DA5B58"/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7" name="Group 7"/>
          <p:cNvGrpSpPr/>
          <p:nvPr/>
        </p:nvGrpSpPr>
        <p:grpSpPr>
          <a:xfrm>
            <a:off x="7815560" y="5819775"/>
            <a:ext cx="438150" cy="438150"/>
            <a:chOff x="0" y="0"/>
            <a:chExt cx="6350000" cy="6350000"/>
          </a:xfrm>
          <a:solidFill>
            <a:srgbClr val="DA5B58"/>
          </a:solidFill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19" name="AutoShape 19"/>
          <p:cNvSpPr/>
          <p:nvPr/>
        </p:nvSpPr>
        <p:spPr>
          <a:xfrm>
            <a:off x="419100" y="2814906"/>
            <a:ext cx="25545" cy="5517657"/>
          </a:xfrm>
          <a:prstGeom prst="rect">
            <a:avLst/>
          </a:prstGeom>
          <a:solidFill>
            <a:srgbClr val="202020"/>
          </a:solidFill>
        </p:spPr>
      </p:sp>
      <p:sp>
        <p:nvSpPr>
          <p:cNvPr id="20" name="AutoShape 20"/>
          <p:cNvSpPr/>
          <p:nvPr/>
        </p:nvSpPr>
        <p:spPr>
          <a:xfrm>
            <a:off x="-636266" y="8298475"/>
            <a:ext cx="2186932" cy="2537451"/>
          </a:xfrm>
          <a:prstGeom prst="rect">
            <a:avLst/>
          </a:prstGeom>
          <a:solidFill>
            <a:srgbClr val="DA5B58"/>
          </a:solidFill>
        </p:spPr>
      </p:sp>
      <p:sp>
        <p:nvSpPr>
          <p:cNvPr id="23" name="TextBox 23"/>
          <p:cNvSpPr txBox="1"/>
          <p:nvPr/>
        </p:nvSpPr>
        <p:spPr>
          <a:xfrm>
            <a:off x="1028700" y="3366136"/>
            <a:ext cx="6210300" cy="215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sk-SK" sz="8000" b="1" spc="61" dirty="0">
                <a:solidFill>
                  <a:srgbClr val="202020"/>
                </a:solidFill>
                <a:latin typeface="Poppins" panose="00000500000000000000" pitchFamily="2" charset="-18"/>
                <a:ea typeface="Montserrat Medium"/>
                <a:cs typeface="Poppins" panose="00000500000000000000" pitchFamily="2" charset="-18"/>
                <a:sym typeface="Montserrat Medium"/>
              </a:rPr>
              <a:t>Úloha č. 4 – </a:t>
            </a:r>
            <a:br>
              <a:rPr lang="sk-SK" sz="8000" b="1" spc="61" dirty="0">
                <a:solidFill>
                  <a:srgbClr val="202020"/>
                </a:solidFill>
                <a:latin typeface="Poppins" panose="00000500000000000000" pitchFamily="2" charset="-18"/>
                <a:ea typeface="Montserrat Medium"/>
                <a:cs typeface="Poppins" panose="00000500000000000000" pitchFamily="2" charset="-18"/>
                <a:sym typeface="Montserrat Medium"/>
              </a:rPr>
            </a:br>
            <a:r>
              <a:rPr lang="sk-SK" sz="6000" b="1" spc="61" dirty="0">
                <a:solidFill>
                  <a:schemeClr val="accent2">
                    <a:lumMod val="50000"/>
                  </a:schemeClr>
                </a:solidFill>
                <a:latin typeface="Poppins" panose="00000500000000000000" pitchFamily="2" charset="-18"/>
                <a:ea typeface="Montserrat Medium"/>
                <a:cs typeface="Poppins" panose="00000500000000000000" pitchFamily="2" charset="-18"/>
                <a:sym typeface="Montserrat Medium"/>
              </a:rPr>
              <a:t>Hlasitosť a tón</a:t>
            </a:r>
            <a:endParaRPr lang="en-US" sz="6000" b="1" spc="61" dirty="0">
              <a:solidFill>
                <a:schemeClr val="accent2">
                  <a:lumMod val="50000"/>
                </a:schemeClr>
              </a:solidFill>
              <a:latin typeface="Poppins" panose="00000500000000000000" pitchFamily="2" charset="-18"/>
              <a:ea typeface="Montserrat Medium"/>
              <a:cs typeface="Poppins" panose="00000500000000000000" pitchFamily="2" charset="-18"/>
              <a:sym typeface="Montserrat Medium"/>
            </a:endParaRPr>
          </a:p>
        </p:txBody>
      </p:sp>
      <p:sp>
        <p:nvSpPr>
          <p:cNvPr id="28" name="Freeform 6">
            <a:extLst>
              <a:ext uri="{FF2B5EF4-FFF2-40B4-BE49-F238E27FC236}">
                <a16:creationId xmlns:a16="http://schemas.microsoft.com/office/drawing/2014/main" id="{208E7A9A-7633-4B53-B55F-7F2C020BF9C3}"/>
              </a:ext>
            </a:extLst>
          </p:cNvPr>
          <p:cNvSpPr/>
          <p:nvPr/>
        </p:nvSpPr>
        <p:spPr>
          <a:xfrm>
            <a:off x="-919429" y="-657720"/>
            <a:ext cx="3100081" cy="2948240"/>
          </a:xfrm>
          <a:custGeom>
            <a:avLst/>
            <a:gdLst/>
            <a:ahLst/>
            <a:cxnLst/>
            <a:rect l="l" t="t" r="r" b="b"/>
            <a:pathLst>
              <a:path w="3251922" h="3251922">
                <a:moveTo>
                  <a:pt x="0" y="0"/>
                </a:moveTo>
                <a:lnTo>
                  <a:pt x="3251922" y="0"/>
                </a:lnTo>
                <a:lnTo>
                  <a:pt x="3251922" y="3251922"/>
                </a:lnTo>
                <a:lnTo>
                  <a:pt x="0" y="32519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lum contrast="-4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0"/>
          <p:cNvSpPr txBox="1"/>
          <p:nvPr/>
        </p:nvSpPr>
        <p:spPr>
          <a:xfrm>
            <a:off x="9121606" y="2814906"/>
            <a:ext cx="990600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3600" b="1" dirty="0">
                <a:solidFill>
                  <a:schemeClr val="accent2">
                    <a:lumMod val="7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džojstik hore:</a:t>
            </a:r>
          </a:p>
          <a:p>
            <a:r>
              <a:rPr lang="pl-PL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	hlasitosť +10%</a:t>
            </a:r>
          </a:p>
        </p:txBody>
      </p:sp>
      <p:sp>
        <p:nvSpPr>
          <p:cNvPr id="15" name="TextBox 10"/>
          <p:cNvSpPr txBox="1"/>
          <p:nvPr/>
        </p:nvSpPr>
        <p:spPr>
          <a:xfrm>
            <a:off x="9131599" y="4292290"/>
            <a:ext cx="838200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3600" b="1">
                <a:solidFill>
                  <a:schemeClr val="accent2">
                    <a:lumMod val="7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džojstik dole:</a:t>
            </a:r>
          </a:p>
          <a:p>
            <a:r>
              <a:rPr lang="pl-PL" sz="3600" b="1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	hlasitosť -10%</a:t>
            </a:r>
          </a:p>
        </p:txBody>
      </p:sp>
      <p:sp>
        <p:nvSpPr>
          <p:cNvPr id="16" name="TextBox 10"/>
          <p:cNvSpPr txBox="1"/>
          <p:nvPr/>
        </p:nvSpPr>
        <p:spPr>
          <a:xfrm>
            <a:off x="9121606" y="5792134"/>
            <a:ext cx="838200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3600" b="1">
                <a:solidFill>
                  <a:schemeClr val="accent2">
                    <a:lumMod val="7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džojstik doprava:</a:t>
            </a:r>
          </a:p>
          <a:p>
            <a:r>
              <a:rPr lang="pl-PL" sz="3600" b="1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	rýchlosť zvuku +10%</a:t>
            </a:r>
          </a:p>
        </p:txBody>
      </p:sp>
      <p:sp>
        <p:nvSpPr>
          <p:cNvPr id="18" name="TextBox 10"/>
          <p:cNvSpPr txBox="1"/>
          <p:nvPr/>
        </p:nvSpPr>
        <p:spPr>
          <a:xfrm>
            <a:off x="8915400" y="750997"/>
            <a:ext cx="6589834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4400" b="1" dirty="0">
                <a:solidFill>
                  <a:schemeClr val="accent2">
                    <a:lumMod val="50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Po zapnutí mBota:</a:t>
            </a:r>
            <a:endParaRPr lang="pl-PL" sz="4400" dirty="0">
              <a:solidFill>
                <a:schemeClr val="accent2">
                  <a:lumMod val="50000"/>
                </a:schemeClr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sp>
        <p:nvSpPr>
          <p:cNvPr id="17" name="TextBox 10"/>
          <p:cNvSpPr txBox="1"/>
          <p:nvPr/>
        </p:nvSpPr>
        <p:spPr>
          <a:xfrm>
            <a:off x="9537107" y="1489716"/>
            <a:ext cx="9074998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3600" dirty="0">
                <a:latin typeface="Poppins" panose="00000500000000000000" pitchFamily="2" charset="-18"/>
                <a:ea typeface="Malgun Gothic" panose="020B0503020000020004" pitchFamily="34" charset="-127"/>
                <a:cs typeface="Poppins" panose="00000500000000000000" pitchFamily="2" charset="-18"/>
              </a:rPr>
              <a:t>dokola prehrávať vybraný zvuk</a:t>
            </a:r>
          </a:p>
        </p:txBody>
      </p:sp>
      <p:sp>
        <p:nvSpPr>
          <p:cNvPr id="22" name="TextBox 10"/>
          <p:cNvSpPr txBox="1"/>
          <p:nvPr/>
        </p:nvSpPr>
        <p:spPr>
          <a:xfrm>
            <a:off x="9121606" y="7291978"/>
            <a:ext cx="838200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3600" b="1">
                <a:solidFill>
                  <a:schemeClr val="accent2">
                    <a:lumMod val="7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džojstik doľava:</a:t>
            </a:r>
          </a:p>
          <a:p>
            <a:r>
              <a:rPr lang="pl-PL" sz="3600" b="1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	rýchlosť zvuku -10%</a:t>
            </a:r>
          </a:p>
        </p:txBody>
      </p:sp>
      <p:sp>
        <p:nvSpPr>
          <p:cNvPr id="24" name="TextBox 10"/>
          <p:cNvSpPr txBox="1"/>
          <p:nvPr/>
        </p:nvSpPr>
        <p:spPr>
          <a:xfrm>
            <a:off x="9121606" y="8758744"/>
            <a:ext cx="838200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3600" b="1">
                <a:solidFill>
                  <a:schemeClr val="accent2">
                    <a:lumMod val="7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džojstik stlačiť:</a:t>
            </a:r>
          </a:p>
          <a:p>
            <a:r>
              <a:rPr lang="pl-PL" sz="3600" b="1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	zastav zvuky</a:t>
            </a:r>
          </a:p>
        </p:txBody>
      </p:sp>
      <p:grpSp>
        <p:nvGrpSpPr>
          <p:cNvPr id="21" name="Group 7">
            <a:extLst>
              <a:ext uri="{FF2B5EF4-FFF2-40B4-BE49-F238E27FC236}">
                <a16:creationId xmlns:a16="http://schemas.microsoft.com/office/drawing/2014/main" id="{D7DC4D1E-EEAC-42AF-A246-13A2DACEBBF6}"/>
              </a:ext>
            </a:extLst>
          </p:cNvPr>
          <p:cNvGrpSpPr/>
          <p:nvPr/>
        </p:nvGrpSpPr>
        <p:grpSpPr>
          <a:xfrm>
            <a:off x="7815560" y="7291750"/>
            <a:ext cx="438150" cy="438150"/>
            <a:chOff x="0" y="0"/>
            <a:chExt cx="6350000" cy="6350000"/>
          </a:xfrm>
          <a:solidFill>
            <a:srgbClr val="DA5B58"/>
          </a:solidFill>
        </p:grpSpPr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id="{9A1C4248-BAF2-49D5-B614-C560F3DCAAF3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26" name="Group 7">
            <a:extLst>
              <a:ext uri="{FF2B5EF4-FFF2-40B4-BE49-F238E27FC236}">
                <a16:creationId xmlns:a16="http://schemas.microsoft.com/office/drawing/2014/main" id="{E67A9214-0FA9-4C8A-848E-3216C2432C30}"/>
              </a:ext>
            </a:extLst>
          </p:cNvPr>
          <p:cNvGrpSpPr/>
          <p:nvPr/>
        </p:nvGrpSpPr>
        <p:grpSpPr>
          <a:xfrm>
            <a:off x="7836342" y="8758744"/>
            <a:ext cx="438150" cy="438150"/>
            <a:chOff x="0" y="0"/>
            <a:chExt cx="6350000" cy="6350000"/>
          </a:xfrm>
          <a:solidFill>
            <a:srgbClr val="DA5B58"/>
          </a:solidFill>
        </p:grpSpPr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374BDE8D-0698-42B4-B30D-8317E843821E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grpFill/>
          </p:spPr>
        </p:sp>
      </p:grpSp>
    </p:spTree>
    <p:extLst>
      <p:ext uri="{BB962C8B-B14F-4D97-AF65-F5344CB8AC3E}">
        <p14:creationId xmlns:p14="http://schemas.microsoft.com/office/powerpoint/2010/main" val="3801257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1288553" y="2019300"/>
            <a:ext cx="39832" cy="8477250"/>
          </a:xfrm>
          <a:prstGeom prst="rect">
            <a:avLst/>
          </a:prstGeom>
          <a:solidFill>
            <a:srgbClr val="202020"/>
          </a:solidFill>
        </p:spPr>
      </p:sp>
      <p:grpSp>
        <p:nvGrpSpPr>
          <p:cNvPr id="3" name="Group 3"/>
          <p:cNvGrpSpPr/>
          <p:nvPr/>
        </p:nvGrpSpPr>
        <p:grpSpPr>
          <a:xfrm>
            <a:off x="11088528" y="4172323"/>
            <a:ext cx="438150" cy="438150"/>
            <a:chOff x="0" y="0"/>
            <a:chExt cx="6350000" cy="6350000"/>
          </a:xfrm>
          <a:solidFill>
            <a:srgbClr val="DA5B58"/>
          </a:solidFill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5" name="Group 5"/>
          <p:cNvGrpSpPr/>
          <p:nvPr/>
        </p:nvGrpSpPr>
        <p:grpSpPr>
          <a:xfrm>
            <a:off x="11088528" y="2552700"/>
            <a:ext cx="438150" cy="438150"/>
            <a:chOff x="0" y="0"/>
            <a:chExt cx="6350000" cy="6350000"/>
          </a:xfrm>
          <a:solidFill>
            <a:srgbClr val="DA5B58"/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7" name="Group 7"/>
          <p:cNvGrpSpPr/>
          <p:nvPr/>
        </p:nvGrpSpPr>
        <p:grpSpPr>
          <a:xfrm>
            <a:off x="11088528" y="5791946"/>
            <a:ext cx="438150" cy="438150"/>
            <a:chOff x="0" y="0"/>
            <a:chExt cx="6350000" cy="6350000"/>
          </a:xfrm>
          <a:solidFill>
            <a:srgbClr val="DA5B58"/>
          </a:solidFill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20" name="AutoShape 20"/>
          <p:cNvSpPr/>
          <p:nvPr/>
        </p:nvSpPr>
        <p:spPr>
          <a:xfrm>
            <a:off x="0" y="-532905"/>
            <a:ext cx="4677945" cy="2537451"/>
          </a:xfrm>
          <a:prstGeom prst="rect">
            <a:avLst/>
          </a:prstGeom>
          <a:solidFill>
            <a:srgbClr val="DA5B58"/>
          </a:solidFill>
        </p:spPr>
      </p:sp>
      <p:sp>
        <p:nvSpPr>
          <p:cNvPr id="23" name="TextBox 23"/>
          <p:cNvSpPr txBox="1"/>
          <p:nvPr/>
        </p:nvSpPr>
        <p:spPr>
          <a:xfrm>
            <a:off x="990600" y="472410"/>
            <a:ext cx="6210300" cy="10464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sk-SK" sz="4000" b="1" spc="61" dirty="0">
                <a:solidFill>
                  <a:srgbClr val="202020"/>
                </a:solidFill>
                <a:latin typeface="Poppins" panose="00000500000000000000" pitchFamily="2" charset="-18"/>
                <a:ea typeface="Montserrat Medium"/>
                <a:cs typeface="Poppins" panose="00000500000000000000" pitchFamily="2" charset="-18"/>
                <a:sym typeface="Montserrat Medium"/>
              </a:rPr>
              <a:t>Úloha č. 4 – </a:t>
            </a:r>
            <a:br>
              <a:rPr lang="sk-SK" sz="4000" b="1" spc="61" dirty="0">
                <a:solidFill>
                  <a:srgbClr val="202020"/>
                </a:solidFill>
                <a:latin typeface="Poppins" panose="00000500000000000000" pitchFamily="2" charset="-18"/>
                <a:ea typeface="Montserrat Medium"/>
                <a:cs typeface="Poppins" panose="00000500000000000000" pitchFamily="2" charset="-18"/>
                <a:sym typeface="Montserrat Medium"/>
              </a:rPr>
            </a:br>
            <a:r>
              <a:rPr lang="sk-SK" sz="2800" b="1" spc="61" dirty="0">
                <a:solidFill>
                  <a:schemeClr val="bg1"/>
                </a:solidFill>
                <a:latin typeface="Poppins" panose="00000500000000000000" pitchFamily="2" charset="-18"/>
                <a:ea typeface="Montserrat Medium"/>
                <a:cs typeface="Poppins" panose="00000500000000000000" pitchFamily="2" charset="-18"/>
                <a:sym typeface="Montserrat Medium"/>
              </a:rPr>
              <a:t>Hlasitosť a tón</a:t>
            </a:r>
            <a:endParaRPr lang="en-US" sz="2800" b="1" spc="61" dirty="0">
              <a:solidFill>
                <a:schemeClr val="bg1"/>
              </a:solidFill>
              <a:latin typeface="Poppins" panose="00000500000000000000" pitchFamily="2" charset="-18"/>
              <a:ea typeface="Montserrat Medium"/>
              <a:cs typeface="Poppins" panose="00000500000000000000" pitchFamily="2" charset="-18"/>
              <a:sym typeface="Montserrat Medium"/>
            </a:endParaRPr>
          </a:p>
        </p:txBody>
      </p:sp>
      <p:sp>
        <p:nvSpPr>
          <p:cNvPr id="14" name="TextBox 10"/>
          <p:cNvSpPr txBox="1"/>
          <p:nvPr/>
        </p:nvSpPr>
        <p:spPr>
          <a:xfrm>
            <a:off x="11982450" y="2552700"/>
            <a:ext cx="990600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3600" b="1" dirty="0">
                <a:solidFill>
                  <a:schemeClr val="accent2">
                    <a:lumMod val="7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džojstik hore:</a:t>
            </a:r>
          </a:p>
          <a:p>
            <a:r>
              <a:rPr lang="pl-PL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	hlasitosť +10%</a:t>
            </a:r>
          </a:p>
        </p:txBody>
      </p:sp>
      <p:sp>
        <p:nvSpPr>
          <p:cNvPr id="15" name="TextBox 10"/>
          <p:cNvSpPr txBox="1"/>
          <p:nvPr/>
        </p:nvSpPr>
        <p:spPr>
          <a:xfrm>
            <a:off x="11982450" y="4172323"/>
            <a:ext cx="838200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3600" b="1">
                <a:solidFill>
                  <a:schemeClr val="accent2">
                    <a:lumMod val="7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džojstik dole:</a:t>
            </a:r>
          </a:p>
          <a:p>
            <a:r>
              <a:rPr lang="pl-PL" sz="3600" b="1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	hlasitosť -10%</a:t>
            </a:r>
          </a:p>
        </p:txBody>
      </p:sp>
      <p:sp>
        <p:nvSpPr>
          <p:cNvPr id="16" name="TextBox 10"/>
          <p:cNvSpPr txBox="1"/>
          <p:nvPr/>
        </p:nvSpPr>
        <p:spPr>
          <a:xfrm>
            <a:off x="11982450" y="5791946"/>
            <a:ext cx="838200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3600" b="1">
                <a:solidFill>
                  <a:schemeClr val="accent2">
                    <a:lumMod val="7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džojstik doprava:</a:t>
            </a:r>
          </a:p>
          <a:p>
            <a:r>
              <a:rPr lang="pl-PL" sz="3600" b="1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	rýchlosť zvuku +10%</a:t>
            </a:r>
          </a:p>
        </p:txBody>
      </p:sp>
      <p:sp>
        <p:nvSpPr>
          <p:cNvPr id="18" name="TextBox 10"/>
          <p:cNvSpPr txBox="1"/>
          <p:nvPr/>
        </p:nvSpPr>
        <p:spPr>
          <a:xfrm>
            <a:off x="12097483" y="749409"/>
            <a:ext cx="6589834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3600" b="1">
                <a:solidFill>
                  <a:schemeClr val="accent2">
                    <a:lumMod val="50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Po zapnutí mBota:</a:t>
            </a:r>
            <a:endParaRPr lang="pl-PL" sz="3600">
              <a:solidFill>
                <a:schemeClr val="accent2">
                  <a:lumMod val="50000"/>
                </a:schemeClr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sp>
        <p:nvSpPr>
          <p:cNvPr id="17" name="TextBox 10"/>
          <p:cNvSpPr txBox="1"/>
          <p:nvPr/>
        </p:nvSpPr>
        <p:spPr>
          <a:xfrm>
            <a:off x="12430125" y="1303407"/>
            <a:ext cx="5791200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2800" dirty="0">
                <a:latin typeface="Poppins" panose="00000500000000000000" pitchFamily="2" charset="-18"/>
                <a:ea typeface="Malgun Gothic" panose="020B0503020000020004" pitchFamily="34" charset="-127"/>
                <a:cs typeface="Poppins" panose="00000500000000000000" pitchFamily="2" charset="-18"/>
              </a:rPr>
              <a:t>dokola prehrávať vybraný zvuk</a:t>
            </a:r>
          </a:p>
        </p:txBody>
      </p:sp>
      <p:sp>
        <p:nvSpPr>
          <p:cNvPr id="22" name="TextBox 10"/>
          <p:cNvSpPr txBox="1"/>
          <p:nvPr/>
        </p:nvSpPr>
        <p:spPr>
          <a:xfrm>
            <a:off x="11982450" y="7411569"/>
            <a:ext cx="838200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3600" b="1">
                <a:solidFill>
                  <a:schemeClr val="accent2">
                    <a:lumMod val="7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džojstik doľava:</a:t>
            </a:r>
          </a:p>
          <a:p>
            <a:r>
              <a:rPr lang="pl-PL" sz="3600" b="1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	rýchlosť zvuku -10%</a:t>
            </a:r>
          </a:p>
        </p:txBody>
      </p:sp>
      <p:sp>
        <p:nvSpPr>
          <p:cNvPr id="24" name="TextBox 10"/>
          <p:cNvSpPr txBox="1"/>
          <p:nvPr/>
        </p:nvSpPr>
        <p:spPr>
          <a:xfrm>
            <a:off x="11968595" y="8801100"/>
            <a:ext cx="838200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3600" b="1">
                <a:solidFill>
                  <a:schemeClr val="accent2">
                    <a:lumMod val="7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džojstik stlačiť:</a:t>
            </a:r>
          </a:p>
          <a:p>
            <a:r>
              <a:rPr lang="pl-PL" sz="3600" b="1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	zastav zvuky</a:t>
            </a:r>
          </a:p>
        </p:txBody>
      </p:sp>
      <p:sp>
        <p:nvSpPr>
          <p:cNvPr id="21" name="TextBox 10"/>
          <p:cNvSpPr txBox="1"/>
          <p:nvPr/>
        </p:nvSpPr>
        <p:spPr>
          <a:xfrm>
            <a:off x="3810000" y="2509413"/>
            <a:ext cx="4165939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Nápoveda:</a:t>
            </a:r>
            <a:endParaRPr lang="pl-PL" sz="5400" dirty="0">
              <a:solidFill>
                <a:schemeClr val="tx1">
                  <a:lumMod val="65000"/>
                  <a:lumOff val="35000"/>
                </a:schemeClr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pic>
        <p:nvPicPr>
          <p:cNvPr id="25" name="Obrázok 24">
            <a:extLst>
              <a:ext uri="{FF2B5EF4-FFF2-40B4-BE49-F238E27FC236}">
                <a16:creationId xmlns:a16="http://schemas.microsoft.com/office/drawing/2014/main" id="{B6EB72B6-2D67-17DA-0AF5-1E7AB884AD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819" y="3576430"/>
            <a:ext cx="10163117" cy="598667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26" name="Group 7">
            <a:extLst>
              <a:ext uri="{FF2B5EF4-FFF2-40B4-BE49-F238E27FC236}">
                <a16:creationId xmlns:a16="http://schemas.microsoft.com/office/drawing/2014/main" id="{B37AA3A9-4D76-4C71-B1F7-E839FCBDA660}"/>
              </a:ext>
            </a:extLst>
          </p:cNvPr>
          <p:cNvGrpSpPr/>
          <p:nvPr/>
        </p:nvGrpSpPr>
        <p:grpSpPr>
          <a:xfrm>
            <a:off x="11069478" y="7411569"/>
            <a:ext cx="438150" cy="438150"/>
            <a:chOff x="0" y="0"/>
            <a:chExt cx="6350000" cy="6350000"/>
          </a:xfrm>
          <a:solidFill>
            <a:srgbClr val="DA5B58"/>
          </a:solidFill>
        </p:grpSpPr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D2AD54DA-0DED-4994-99A2-D37DC7EA9FF8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28" name="Group 7">
            <a:extLst>
              <a:ext uri="{FF2B5EF4-FFF2-40B4-BE49-F238E27FC236}">
                <a16:creationId xmlns:a16="http://schemas.microsoft.com/office/drawing/2014/main" id="{DE131A45-5E3B-4DA9-845B-0100DD3D90F9}"/>
              </a:ext>
            </a:extLst>
          </p:cNvPr>
          <p:cNvGrpSpPr/>
          <p:nvPr/>
        </p:nvGrpSpPr>
        <p:grpSpPr>
          <a:xfrm>
            <a:off x="11109310" y="8801100"/>
            <a:ext cx="438150" cy="438150"/>
            <a:chOff x="0" y="0"/>
            <a:chExt cx="6350000" cy="6350000"/>
          </a:xfrm>
          <a:solidFill>
            <a:srgbClr val="DA5B58"/>
          </a:solidFill>
        </p:grpSpPr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085AC335-AD61-48E3-B522-58DAA4043A56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grpFill/>
          </p:spPr>
        </p:sp>
      </p:grpSp>
    </p:spTree>
    <p:extLst>
      <p:ext uri="{BB962C8B-B14F-4D97-AF65-F5344CB8AC3E}">
        <p14:creationId xmlns:p14="http://schemas.microsoft.com/office/powerpoint/2010/main" val="26892476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1288553" y="2019300"/>
            <a:ext cx="39832" cy="8477250"/>
          </a:xfrm>
          <a:prstGeom prst="rect">
            <a:avLst/>
          </a:prstGeom>
          <a:solidFill>
            <a:srgbClr val="202020"/>
          </a:solidFill>
        </p:spPr>
      </p:sp>
      <p:grpSp>
        <p:nvGrpSpPr>
          <p:cNvPr id="3" name="Group 3"/>
          <p:cNvGrpSpPr/>
          <p:nvPr/>
        </p:nvGrpSpPr>
        <p:grpSpPr>
          <a:xfrm>
            <a:off x="11088528" y="4172323"/>
            <a:ext cx="438150" cy="438150"/>
            <a:chOff x="0" y="0"/>
            <a:chExt cx="6350000" cy="6350000"/>
          </a:xfrm>
          <a:solidFill>
            <a:srgbClr val="DA5B58"/>
          </a:solidFill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5" name="Group 5"/>
          <p:cNvGrpSpPr/>
          <p:nvPr/>
        </p:nvGrpSpPr>
        <p:grpSpPr>
          <a:xfrm>
            <a:off x="11088528" y="2552700"/>
            <a:ext cx="438150" cy="438150"/>
            <a:chOff x="0" y="0"/>
            <a:chExt cx="6350000" cy="6350000"/>
          </a:xfrm>
          <a:solidFill>
            <a:srgbClr val="DA5B58"/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7" name="Group 7"/>
          <p:cNvGrpSpPr/>
          <p:nvPr/>
        </p:nvGrpSpPr>
        <p:grpSpPr>
          <a:xfrm>
            <a:off x="11088528" y="5791946"/>
            <a:ext cx="438150" cy="438150"/>
            <a:chOff x="0" y="0"/>
            <a:chExt cx="6350000" cy="6350000"/>
          </a:xfrm>
          <a:solidFill>
            <a:srgbClr val="DA5B58"/>
          </a:solidFill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20" name="AutoShape 20"/>
          <p:cNvSpPr/>
          <p:nvPr/>
        </p:nvSpPr>
        <p:spPr>
          <a:xfrm>
            <a:off x="1" y="-532905"/>
            <a:ext cx="4020588" cy="2780805"/>
          </a:xfrm>
          <a:prstGeom prst="rect">
            <a:avLst/>
          </a:prstGeom>
          <a:solidFill>
            <a:srgbClr val="DA5B58"/>
          </a:solidFill>
        </p:spPr>
      </p:sp>
      <p:sp>
        <p:nvSpPr>
          <p:cNvPr id="23" name="TextBox 23"/>
          <p:cNvSpPr txBox="1"/>
          <p:nvPr/>
        </p:nvSpPr>
        <p:spPr>
          <a:xfrm>
            <a:off x="615017" y="687854"/>
            <a:ext cx="3429305" cy="10464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sk-SK" sz="4000" b="1" spc="61" dirty="0">
                <a:solidFill>
                  <a:srgbClr val="202020"/>
                </a:solidFill>
                <a:latin typeface="Poppins" panose="00000500000000000000" pitchFamily="2" charset="-18"/>
                <a:ea typeface="Montserrat Medium"/>
                <a:cs typeface="Poppins" panose="00000500000000000000" pitchFamily="2" charset="-18"/>
                <a:sym typeface="Montserrat Medium"/>
              </a:rPr>
              <a:t>Úloha č. 4 – </a:t>
            </a:r>
            <a:br>
              <a:rPr lang="sk-SK" sz="4000" b="1" spc="61" dirty="0">
                <a:solidFill>
                  <a:srgbClr val="202020"/>
                </a:solidFill>
                <a:latin typeface="Poppins" panose="00000500000000000000" pitchFamily="2" charset="-18"/>
                <a:ea typeface="Montserrat Medium"/>
                <a:cs typeface="Poppins" panose="00000500000000000000" pitchFamily="2" charset="-18"/>
                <a:sym typeface="Montserrat Medium"/>
              </a:rPr>
            </a:br>
            <a:r>
              <a:rPr lang="sk-SK" sz="2800" b="1" spc="61" dirty="0">
                <a:solidFill>
                  <a:schemeClr val="bg1"/>
                </a:solidFill>
                <a:latin typeface="Poppins" panose="00000500000000000000" pitchFamily="2" charset="-18"/>
                <a:ea typeface="Montserrat Medium"/>
                <a:cs typeface="Poppins" panose="00000500000000000000" pitchFamily="2" charset="-18"/>
                <a:sym typeface="Montserrat Medium"/>
              </a:rPr>
              <a:t>Hlasitosť a tón</a:t>
            </a:r>
            <a:endParaRPr lang="en-US" sz="2800" b="1" spc="61" dirty="0">
              <a:solidFill>
                <a:schemeClr val="bg1"/>
              </a:solidFill>
              <a:latin typeface="Poppins" panose="00000500000000000000" pitchFamily="2" charset="-18"/>
              <a:ea typeface="Montserrat Medium"/>
              <a:cs typeface="Poppins" panose="00000500000000000000" pitchFamily="2" charset="-18"/>
              <a:sym typeface="Montserrat Medium"/>
            </a:endParaRPr>
          </a:p>
        </p:txBody>
      </p:sp>
      <p:sp>
        <p:nvSpPr>
          <p:cNvPr id="14" name="TextBox 10"/>
          <p:cNvSpPr txBox="1"/>
          <p:nvPr/>
        </p:nvSpPr>
        <p:spPr>
          <a:xfrm>
            <a:off x="11982450" y="2552700"/>
            <a:ext cx="990600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3600" b="1" dirty="0">
                <a:solidFill>
                  <a:schemeClr val="accent2">
                    <a:lumMod val="7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džojstik hore:</a:t>
            </a:r>
          </a:p>
          <a:p>
            <a:r>
              <a:rPr lang="pl-PL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	hlasitosť +10%</a:t>
            </a:r>
          </a:p>
        </p:txBody>
      </p:sp>
      <p:sp>
        <p:nvSpPr>
          <p:cNvPr id="15" name="TextBox 10"/>
          <p:cNvSpPr txBox="1"/>
          <p:nvPr/>
        </p:nvSpPr>
        <p:spPr>
          <a:xfrm>
            <a:off x="11982450" y="4172323"/>
            <a:ext cx="838200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3600" b="1" dirty="0">
                <a:solidFill>
                  <a:schemeClr val="accent2">
                    <a:lumMod val="7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džojstik dole:</a:t>
            </a:r>
          </a:p>
          <a:p>
            <a:r>
              <a:rPr lang="pl-PL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	hlasitosť -10%</a:t>
            </a:r>
          </a:p>
        </p:txBody>
      </p:sp>
      <p:sp>
        <p:nvSpPr>
          <p:cNvPr id="16" name="TextBox 10"/>
          <p:cNvSpPr txBox="1"/>
          <p:nvPr/>
        </p:nvSpPr>
        <p:spPr>
          <a:xfrm>
            <a:off x="11982450" y="5791946"/>
            <a:ext cx="838200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3600" b="1">
                <a:solidFill>
                  <a:schemeClr val="accent2">
                    <a:lumMod val="7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džojstik doprava:</a:t>
            </a:r>
          </a:p>
          <a:p>
            <a:r>
              <a:rPr lang="pl-PL" sz="3600" b="1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	rýchlosť zvuku +10%</a:t>
            </a:r>
          </a:p>
        </p:txBody>
      </p:sp>
      <p:sp>
        <p:nvSpPr>
          <p:cNvPr id="18" name="TextBox 10"/>
          <p:cNvSpPr txBox="1"/>
          <p:nvPr/>
        </p:nvSpPr>
        <p:spPr>
          <a:xfrm>
            <a:off x="12097483" y="749409"/>
            <a:ext cx="6589834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3600" b="1">
                <a:solidFill>
                  <a:schemeClr val="accent2">
                    <a:lumMod val="50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Po zapnutí mBota:</a:t>
            </a:r>
            <a:endParaRPr lang="pl-PL" sz="3600">
              <a:solidFill>
                <a:schemeClr val="accent2">
                  <a:lumMod val="50000"/>
                </a:schemeClr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sp>
        <p:nvSpPr>
          <p:cNvPr id="17" name="TextBox 10"/>
          <p:cNvSpPr txBox="1"/>
          <p:nvPr/>
        </p:nvSpPr>
        <p:spPr>
          <a:xfrm>
            <a:off x="12430125" y="1303407"/>
            <a:ext cx="5791200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2800" dirty="0">
                <a:latin typeface="Poppins" panose="00000500000000000000" pitchFamily="2" charset="-18"/>
                <a:ea typeface="Malgun Gothic" panose="020B0503020000020004" pitchFamily="34" charset="-127"/>
                <a:cs typeface="Poppins" panose="00000500000000000000" pitchFamily="2" charset="-18"/>
              </a:rPr>
              <a:t>dokola prehrávať vybraný zvuk</a:t>
            </a:r>
          </a:p>
        </p:txBody>
      </p:sp>
      <p:sp>
        <p:nvSpPr>
          <p:cNvPr id="22" name="TextBox 10"/>
          <p:cNvSpPr txBox="1"/>
          <p:nvPr/>
        </p:nvSpPr>
        <p:spPr>
          <a:xfrm>
            <a:off x="11982450" y="7411569"/>
            <a:ext cx="838200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3600" b="1">
                <a:solidFill>
                  <a:schemeClr val="accent2">
                    <a:lumMod val="7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džojstik doľava:</a:t>
            </a:r>
          </a:p>
          <a:p>
            <a:r>
              <a:rPr lang="pl-PL" sz="3600" b="1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	rýchlosť zvuku -10%</a:t>
            </a:r>
          </a:p>
        </p:txBody>
      </p:sp>
      <p:sp>
        <p:nvSpPr>
          <p:cNvPr id="24" name="TextBox 10"/>
          <p:cNvSpPr txBox="1"/>
          <p:nvPr/>
        </p:nvSpPr>
        <p:spPr>
          <a:xfrm>
            <a:off x="11968595" y="8801100"/>
            <a:ext cx="838200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3600" b="1">
                <a:solidFill>
                  <a:schemeClr val="accent2">
                    <a:lumMod val="7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džojstik stlačiť:</a:t>
            </a:r>
          </a:p>
          <a:p>
            <a:r>
              <a:rPr lang="pl-PL" sz="3600" b="1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	zastav zvuky</a:t>
            </a:r>
          </a:p>
        </p:txBody>
      </p:sp>
      <p:sp>
        <p:nvSpPr>
          <p:cNvPr id="21" name="TextBox 10"/>
          <p:cNvSpPr txBox="1"/>
          <p:nvPr/>
        </p:nvSpPr>
        <p:spPr>
          <a:xfrm>
            <a:off x="592532" y="2637662"/>
            <a:ext cx="4165939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Riešenie:</a:t>
            </a:r>
            <a:endParaRPr lang="pl-PL" sz="4800" dirty="0">
              <a:solidFill>
                <a:schemeClr val="tx1">
                  <a:lumMod val="65000"/>
                  <a:lumOff val="35000"/>
                </a:schemeClr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pic>
        <p:nvPicPr>
          <p:cNvPr id="26" name="Obrázok 25">
            <a:extLst>
              <a:ext uri="{FF2B5EF4-FFF2-40B4-BE49-F238E27FC236}">
                <a16:creationId xmlns:a16="http://schemas.microsoft.com/office/drawing/2014/main" id="{BCA8FA10-E137-2324-E7A1-C2A9477845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905" y="-4144"/>
            <a:ext cx="6107362" cy="1029114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25" name="Group 7">
            <a:extLst>
              <a:ext uri="{FF2B5EF4-FFF2-40B4-BE49-F238E27FC236}">
                <a16:creationId xmlns:a16="http://schemas.microsoft.com/office/drawing/2014/main" id="{FF5C87E0-184F-46D0-849E-5922B0F4682A}"/>
              </a:ext>
            </a:extLst>
          </p:cNvPr>
          <p:cNvGrpSpPr/>
          <p:nvPr/>
        </p:nvGrpSpPr>
        <p:grpSpPr>
          <a:xfrm>
            <a:off x="11088528" y="7411569"/>
            <a:ext cx="438150" cy="438150"/>
            <a:chOff x="0" y="0"/>
            <a:chExt cx="6350000" cy="6350000"/>
          </a:xfrm>
          <a:solidFill>
            <a:srgbClr val="DA5B58"/>
          </a:solidFill>
        </p:grpSpPr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AC7E770F-B110-4CB0-99C2-7F547A51AE79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28" name="Group 7">
            <a:extLst>
              <a:ext uri="{FF2B5EF4-FFF2-40B4-BE49-F238E27FC236}">
                <a16:creationId xmlns:a16="http://schemas.microsoft.com/office/drawing/2014/main" id="{7BA20116-691F-4263-A8CD-FC84B410A056}"/>
              </a:ext>
            </a:extLst>
          </p:cNvPr>
          <p:cNvGrpSpPr/>
          <p:nvPr/>
        </p:nvGrpSpPr>
        <p:grpSpPr>
          <a:xfrm>
            <a:off x="11088528" y="8801100"/>
            <a:ext cx="438150" cy="438150"/>
            <a:chOff x="0" y="0"/>
            <a:chExt cx="6350000" cy="6350000"/>
          </a:xfrm>
          <a:solidFill>
            <a:srgbClr val="DA5B58"/>
          </a:solidFill>
        </p:grpSpPr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C9DB1211-8151-4046-A46E-17D6F74E1963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grpFill/>
          </p:spPr>
        </p:sp>
      </p:grpSp>
    </p:spTree>
    <p:extLst>
      <p:ext uri="{BB962C8B-B14F-4D97-AF65-F5344CB8AC3E}">
        <p14:creationId xmlns:p14="http://schemas.microsoft.com/office/powerpoint/2010/main" val="2047590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90575" y="-190500"/>
            <a:ext cx="4448175" cy="10668000"/>
          </a:xfrm>
          <a:prstGeom prst="rect">
            <a:avLst/>
          </a:prstGeom>
          <a:solidFill>
            <a:srgbClr val="DA5B58"/>
          </a:solidFill>
        </p:spPr>
      </p:sp>
      <p:sp>
        <p:nvSpPr>
          <p:cNvPr id="10" name="AutoShape 10"/>
          <p:cNvSpPr/>
          <p:nvPr/>
        </p:nvSpPr>
        <p:spPr>
          <a:xfrm flipH="1">
            <a:off x="17907000" y="-190500"/>
            <a:ext cx="85726" cy="10910888"/>
          </a:xfrm>
          <a:prstGeom prst="rect">
            <a:avLst/>
          </a:prstGeom>
          <a:solidFill>
            <a:srgbClr val="202020"/>
          </a:solidFill>
        </p:spPr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3209D367-6880-5DBD-6905-BC2308E8DB0F}"/>
              </a:ext>
            </a:extLst>
          </p:cNvPr>
          <p:cNvSpPr txBox="1">
            <a:spLocks/>
          </p:cNvSpPr>
          <p:nvPr/>
        </p:nvSpPr>
        <p:spPr>
          <a:xfrm>
            <a:off x="1219200" y="1562100"/>
            <a:ext cx="4876800" cy="325526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600" b="1" cap="all" spc="-100" dirty="0">
                <a:latin typeface="Poppins" panose="020B0604020202020204" charset="-18"/>
                <a:cs typeface="Poppins" panose="020B0604020202020204" charset="-18"/>
              </a:rPr>
              <a:t>Karta </a:t>
            </a:r>
            <a:endParaRPr lang="sk-SK" sz="6600" b="1" cap="all" spc="-100" dirty="0">
              <a:latin typeface="Poppins" panose="020B0604020202020204" charset="-18"/>
              <a:cs typeface="Poppins" panose="020B0604020202020204" charset="-18"/>
            </a:endParaRPr>
          </a:p>
          <a:p>
            <a:pPr algn="l"/>
            <a:r>
              <a:rPr lang="sk-SK" sz="6600" b="1" cap="all" spc="-100" dirty="0">
                <a:latin typeface="Poppins" panose="020B0604020202020204" charset="-18"/>
                <a:cs typeface="Poppins" panose="020B0604020202020204" charset="-18"/>
              </a:rPr>
              <a:t>displej</a:t>
            </a:r>
            <a:endParaRPr lang="en-US" sz="6600" b="1" cap="all" spc="-100" dirty="0">
              <a:latin typeface="Poppins" panose="020B0604020202020204" charset="-18"/>
              <a:cs typeface="Poppins" panose="020B0604020202020204" charset="-18"/>
            </a:endParaRPr>
          </a:p>
        </p:txBody>
      </p:sp>
      <p:pic>
        <p:nvPicPr>
          <p:cNvPr id="6" name="Zástupný objekt pre obsah 5" descr="Obrázok, na ktorom je text&#10;&#10;Automaticky generovaný popis">
            <a:extLst>
              <a:ext uri="{FF2B5EF4-FFF2-40B4-BE49-F238E27FC236}">
                <a16:creationId xmlns:a16="http://schemas.microsoft.com/office/drawing/2014/main" id="{19AFFC38-CC09-6D4C-2A58-CCF2E73DC5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0"/>
            <a:ext cx="11523304" cy="10287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81206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-190500"/>
            <a:ext cx="5029200" cy="10668000"/>
          </a:xfrm>
          <a:prstGeom prst="rect">
            <a:avLst/>
          </a:prstGeom>
          <a:solidFill>
            <a:srgbClr val="DA5B58"/>
          </a:solidFill>
        </p:spPr>
      </p:sp>
      <p:sp>
        <p:nvSpPr>
          <p:cNvPr id="10" name="AutoShape 10"/>
          <p:cNvSpPr/>
          <p:nvPr/>
        </p:nvSpPr>
        <p:spPr>
          <a:xfrm flipH="1">
            <a:off x="17821274" y="-304137"/>
            <a:ext cx="85726" cy="10910888"/>
          </a:xfrm>
          <a:prstGeom prst="rect">
            <a:avLst/>
          </a:prstGeom>
          <a:solidFill>
            <a:srgbClr val="202020"/>
          </a:solidFill>
        </p:spPr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3209D367-6880-5DBD-6905-BC2308E8DB0F}"/>
              </a:ext>
            </a:extLst>
          </p:cNvPr>
          <p:cNvSpPr txBox="1">
            <a:spLocks/>
          </p:cNvSpPr>
          <p:nvPr/>
        </p:nvSpPr>
        <p:spPr>
          <a:xfrm>
            <a:off x="1122608" y="1333500"/>
            <a:ext cx="5181600" cy="325526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600" b="1" cap="all" spc="-100" dirty="0">
                <a:latin typeface="Poppins" panose="020B0604020202020204" charset="-18"/>
                <a:cs typeface="Poppins" panose="020B0604020202020204" charset="-18"/>
              </a:rPr>
              <a:t>Karta </a:t>
            </a:r>
            <a:endParaRPr lang="sk-SK" sz="6600" b="1" cap="all" spc="-100" dirty="0">
              <a:latin typeface="Poppins" panose="020B0604020202020204" charset="-18"/>
              <a:cs typeface="Poppins" panose="020B0604020202020204" charset="-18"/>
            </a:endParaRPr>
          </a:p>
          <a:p>
            <a:pPr algn="l"/>
            <a:r>
              <a:rPr lang="sk-SK" sz="6600" b="1" cap="all" spc="-100" dirty="0">
                <a:latin typeface="Poppins" panose="020B0604020202020204" charset="-18"/>
                <a:cs typeface="Poppins" panose="020B0604020202020204" charset="-18"/>
              </a:rPr>
              <a:t>premenné</a:t>
            </a:r>
            <a:endParaRPr lang="en-US" sz="6600" b="1" cap="all" spc="-100" dirty="0">
              <a:latin typeface="Poppins" panose="020B0604020202020204" charset="-18"/>
              <a:cs typeface="Poppins" panose="020B0604020202020204" charset="-18"/>
            </a:endParaRPr>
          </a:p>
        </p:txBody>
      </p:sp>
      <p:pic>
        <p:nvPicPr>
          <p:cNvPr id="7" name="Zástupný objekt pre obsah 6" descr="Obrázok, na ktorom je text&#10;&#10;Automaticky generovaný popis">
            <a:extLst>
              <a:ext uri="{FF2B5EF4-FFF2-40B4-BE49-F238E27FC236}">
                <a16:creationId xmlns:a16="http://schemas.microsoft.com/office/drawing/2014/main" id="{842D8809-352E-51AA-4539-B1D4ACF2F5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0" y="15615"/>
            <a:ext cx="8971208" cy="1027138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26504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>
            <a:off x="8055416" y="1215769"/>
            <a:ext cx="45719" cy="9730151"/>
          </a:xfrm>
          <a:prstGeom prst="rect">
            <a:avLst/>
          </a:prstGeom>
          <a:solidFill>
            <a:srgbClr val="202020"/>
          </a:solidFill>
        </p:spPr>
      </p:sp>
      <p:grpSp>
        <p:nvGrpSpPr>
          <p:cNvPr id="3" name="Group 3"/>
          <p:cNvGrpSpPr/>
          <p:nvPr/>
        </p:nvGrpSpPr>
        <p:grpSpPr>
          <a:xfrm>
            <a:off x="7815560" y="6038850"/>
            <a:ext cx="438150" cy="438150"/>
            <a:chOff x="0" y="0"/>
            <a:chExt cx="6350000" cy="6350000"/>
          </a:xfrm>
          <a:solidFill>
            <a:srgbClr val="DA5B58"/>
          </a:solidFill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5" name="Group 5"/>
          <p:cNvGrpSpPr/>
          <p:nvPr/>
        </p:nvGrpSpPr>
        <p:grpSpPr>
          <a:xfrm>
            <a:off x="7815560" y="4082772"/>
            <a:ext cx="438150" cy="438150"/>
            <a:chOff x="0" y="0"/>
            <a:chExt cx="6350000" cy="6350000"/>
          </a:xfrm>
          <a:solidFill>
            <a:srgbClr val="DA5B58"/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7" name="Group 7"/>
          <p:cNvGrpSpPr/>
          <p:nvPr/>
        </p:nvGrpSpPr>
        <p:grpSpPr>
          <a:xfrm>
            <a:off x="7815560" y="8039100"/>
            <a:ext cx="438150" cy="438150"/>
            <a:chOff x="0" y="0"/>
            <a:chExt cx="6350000" cy="6350000"/>
          </a:xfrm>
          <a:solidFill>
            <a:srgbClr val="DA5B58"/>
          </a:solidFill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19" name="AutoShape 19"/>
          <p:cNvSpPr/>
          <p:nvPr/>
        </p:nvSpPr>
        <p:spPr>
          <a:xfrm>
            <a:off x="419100" y="2814906"/>
            <a:ext cx="25545" cy="5517657"/>
          </a:xfrm>
          <a:prstGeom prst="rect">
            <a:avLst/>
          </a:prstGeom>
          <a:solidFill>
            <a:srgbClr val="202020"/>
          </a:solidFill>
        </p:spPr>
      </p:sp>
      <p:sp>
        <p:nvSpPr>
          <p:cNvPr id="20" name="AutoShape 20"/>
          <p:cNvSpPr/>
          <p:nvPr/>
        </p:nvSpPr>
        <p:spPr>
          <a:xfrm>
            <a:off x="-636266" y="8298475"/>
            <a:ext cx="2186932" cy="2537451"/>
          </a:xfrm>
          <a:prstGeom prst="rect">
            <a:avLst/>
          </a:prstGeom>
          <a:solidFill>
            <a:srgbClr val="DA5B58"/>
          </a:solidFill>
        </p:spPr>
      </p:sp>
      <p:sp>
        <p:nvSpPr>
          <p:cNvPr id="23" name="TextBox 23"/>
          <p:cNvSpPr txBox="1"/>
          <p:nvPr/>
        </p:nvSpPr>
        <p:spPr>
          <a:xfrm>
            <a:off x="1279686" y="3366136"/>
            <a:ext cx="6210300" cy="34470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sk-SK" sz="8000" b="1" spc="61" dirty="0">
                <a:solidFill>
                  <a:srgbClr val="202020"/>
                </a:solidFill>
                <a:latin typeface="Poppins" panose="00000500000000000000" pitchFamily="2" charset="-18"/>
                <a:ea typeface="Montserrat Medium"/>
                <a:cs typeface="Poppins" panose="00000500000000000000" pitchFamily="2" charset="-18"/>
                <a:sym typeface="Montserrat Medium"/>
              </a:rPr>
              <a:t>Úloha č. 5 – </a:t>
            </a:r>
            <a:br>
              <a:rPr lang="sk-SK" sz="8000" b="1" spc="61" dirty="0">
                <a:solidFill>
                  <a:srgbClr val="202020"/>
                </a:solidFill>
                <a:latin typeface="Poppins" panose="00000500000000000000" pitchFamily="2" charset="-18"/>
                <a:ea typeface="Montserrat Medium"/>
                <a:cs typeface="Poppins" panose="00000500000000000000" pitchFamily="2" charset="-18"/>
                <a:sym typeface="Montserrat Medium"/>
              </a:rPr>
            </a:br>
            <a:r>
              <a:rPr lang="sk-SK" sz="7200" b="1" spc="61" dirty="0">
                <a:solidFill>
                  <a:schemeClr val="accent2">
                    <a:lumMod val="50000"/>
                  </a:schemeClr>
                </a:solidFill>
                <a:latin typeface="Poppins" panose="00000500000000000000" pitchFamily="2" charset="-18"/>
                <a:ea typeface="Montserrat Medium"/>
                <a:cs typeface="Poppins" panose="00000500000000000000" pitchFamily="2" charset="-18"/>
                <a:sym typeface="Montserrat Medium"/>
              </a:rPr>
              <a:t>Zobrazenie premennej</a:t>
            </a:r>
            <a:endParaRPr lang="en-US" sz="7200" b="1" spc="61" dirty="0">
              <a:solidFill>
                <a:schemeClr val="accent2">
                  <a:lumMod val="50000"/>
                </a:schemeClr>
              </a:solidFill>
              <a:latin typeface="Poppins" panose="00000500000000000000" pitchFamily="2" charset="-18"/>
              <a:ea typeface="Montserrat Medium"/>
              <a:cs typeface="Poppins" panose="00000500000000000000" pitchFamily="2" charset="-18"/>
              <a:sym typeface="Montserrat Medium"/>
            </a:endParaRPr>
          </a:p>
        </p:txBody>
      </p:sp>
      <p:sp>
        <p:nvSpPr>
          <p:cNvPr id="28" name="Freeform 6">
            <a:extLst>
              <a:ext uri="{FF2B5EF4-FFF2-40B4-BE49-F238E27FC236}">
                <a16:creationId xmlns:a16="http://schemas.microsoft.com/office/drawing/2014/main" id="{208E7A9A-7633-4B53-B55F-7F2C020BF9C3}"/>
              </a:ext>
            </a:extLst>
          </p:cNvPr>
          <p:cNvSpPr/>
          <p:nvPr/>
        </p:nvSpPr>
        <p:spPr>
          <a:xfrm>
            <a:off x="-919429" y="-657720"/>
            <a:ext cx="3100081" cy="2948240"/>
          </a:xfrm>
          <a:custGeom>
            <a:avLst/>
            <a:gdLst/>
            <a:ahLst/>
            <a:cxnLst/>
            <a:rect l="l" t="t" r="r" b="b"/>
            <a:pathLst>
              <a:path w="3251922" h="3251922">
                <a:moveTo>
                  <a:pt x="0" y="0"/>
                </a:moveTo>
                <a:lnTo>
                  <a:pt x="3251922" y="0"/>
                </a:lnTo>
                <a:lnTo>
                  <a:pt x="3251922" y="3251922"/>
                </a:lnTo>
                <a:lnTo>
                  <a:pt x="0" y="32519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lum contrast="-4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0"/>
          <p:cNvSpPr txBox="1"/>
          <p:nvPr/>
        </p:nvSpPr>
        <p:spPr>
          <a:xfrm>
            <a:off x="9121606" y="4082772"/>
            <a:ext cx="990600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3600" b="1" dirty="0">
                <a:solidFill>
                  <a:schemeClr val="accent2">
                    <a:lumMod val="7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džojstik hore:</a:t>
            </a:r>
          </a:p>
          <a:p>
            <a:r>
              <a:rPr lang="pl-PL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	X sa zvačší o náhodné číslo</a:t>
            </a:r>
          </a:p>
        </p:txBody>
      </p:sp>
      <p:sp>
        <p:nvSpPr>
          <p:cNvPr id="15" name="TextBox 10"/>
          <p:cNvSpPr txBox="1"/>
          <p:nvPr/>
        </p:nvSpPr>
        <p:spPr>
          <a:xfrm>
            <a:off x="9121606" y="6034953"/>
            <a:ext cx="838200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3600" b="1">
                <a:solidFill>
                  <a:schemeClr val="accent2">
                    <a:lumMod val="7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džojstik dole:</a:t>
            </a:r>
          </a:p>
          <a:p>
            <a:r>
              <a:rPr lang="pl-PL" sz="3600" b="1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	X sa zmenší o náhodné číslo</a:t>
            </a:r>
          </a:p>
        </p:txBody>
      </p:sp>
      <p:sp>
        <p:nvSpPr>
          <p:cNvPr id="16" name="TextBox 10"/>
          <p:cNvSpPr txBox="1"/>
          <p:nvPr/>
        </p:nvSpPr>
        <p:spPr>
          <a:xfrm>
            <a:off x="9121606" y="8039100"/>
            <a:ext cx="838200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3600" b="1">
                <a:solidFill>
                  <a:schemeClr val="accent2">
                    <a:lumMod val="7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džojstik stlačiť:</a:t>
            </a:r>
          </a:p>
          <a:p>
            <a:r>
              <a:rPr lang="pl-PL" sz="3600" b="1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	náhodná farba čísel</a:t>
            </a:r>
          </a:p>
        </p:txBody>
      </p:sp>
      <p:sp>
        <p:nvSpPr>
          <p:cNvPr id="18" name="TextBox 10"/>
          <p:cNvSpPr txBox="1"/>
          <p:nvPr/>
        </p:nvSpPr>
        <p:spPr>
          <a:xfrm>
            <a:off x="10149302" y="1215769"/>
            <a:ext cx="6589834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4800" b="1">
                <a:solidFill>
                  <a:schemeClr val="accent2">
                    <a:lumMod val="50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Po zapnutí mBota:</a:t>
            </a:r>
            <a:endParaRPr lang="pl-PL" sz="4800">
              <a:solidFill>
                <a:schemeClr val="accent2">
                  <a:lumMod val="50000"/>
                </a:schemeClr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sp>
        <p:nvSpPr>
          <p:cNvPr id="17" name="TextBox 10"/>
          <p:cNvSpPr txBox="1"/>
          <p:nvPr/>
        </p:nvSpPr>
        <p:spPr>
          <a:xfrm>
            <a:off x="10412528" y="2111920"/>
            <a:ext cx="6326608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3600" dirty="0">
                <a:latin typeface="Poppins" panose="00000500000000000000" pitchFamily="2" charset="-18"/>
                <a:ea typeface="Malgun Gothic" panose="020B0503020000020004" pitchFamily="34" charset="-127"/>
                <a:cs typeface="Poppins" panose="00000500000000000000" pitchFamily="2" charset="-18"/>
              </a:rPr>
              <a:t>zobraz uvítaciu správu </a:t>
            </a:r>
          </a:p>
          <a:p>
            <a:r>
              <a:rPr lang="pl-PL" sz="3600" dirty="0">
                <a:latin typeface="Poppins" panose="00000500000000000000" pitchFamily="2" charset="-18"/>
                <a:ea typeface="Malgun Gothic" panose="020B0503020000020004" pitchFamily="34" charset="-127"/>
                <a:cs typeface="Poppins" panose="00000500000000000000" pitchFamily="2" charset="-18"/>
              </a:rPr>
              <a:t>zobrazuj hodnotu X </a:t>
            </a:r>
          </a:p>
        </p:txBody>
      </p:sp>
    </p:spTree>
    <p:extLst>
      <p:ext uri="{BB962C8B-B14F-4D97-AF65-F5344CB8AC3E}">
        <p14:creationId xmlns:p14="http://schemas.microsoft.com/office/powerpoint/2010/main" val="2492747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57200" y="2400300"/>
            <a:ext cx="38100" cy="8229600"/>
          </a:xfrm>
          <a:prstGeom prst="rect">
            <a:avLst/>
          </a:prstGeom>
          <a:solidFill>
            <a:srgbClr val="202020"/>
          </a:solidFill>
        </p:spPr>
      </p:sp>
      <p:sp>
        <p:nvSpPr>
          <p:cNvPr id="3" name="AutoShape 3"/>
          <p:cNvSpPr/>
          <p:nvPr/>
        </p:nvSpPr>
        <p:spPr>
          <a:xfrm>
            <a:off x="-2631722" y="617855"/>
            <a:ext cx="18862322" cy="2848002"/>
          </a:xfrm>
          <a:prstGeom prst="rect">
            <a:avLst/>
          </a:prstGeom>
          <a:solidFill>
            <a:srgbClr val="DA5B58"/>
          </a:solidFill>
        </p:spPr>
      </p:sp>
      <p:sp>
        <p:nvSpPr>
          <p:cNvPr id="4" name="TextBox 4"/>
          <p:cNvSpPr txBox="1"/>
          <p:nvPr/>
        </p:nvSpPr>
        <p:spPr>
          <a:xfrm>
            <a:off x="1295400" y="1004877"/>
            <a:ext cx="15291284" cy="22570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800"/>
              </a:lnSpc>
            </a:pPr>
            <a:r>
              <a:rPr lang="sk-SK" sz="6000" b="1" dirty="0">
                <a:solidFill>
                  <a:schemeClr val="bg1"/>
                </a:solidFill>
                <a:latin typeface="Poppins" panose="020B0604020202020204" charset="-18"/>
                <a:cs typeface="Poppins" panose="020B0604020202020204" charset="-18"/>
              </a:rPr>
              <a:t>Zapni </a:t>
            </a:r>
            <a:r>
              <a:rPr lang="sk-SK" sz="6000" b="1" dirty="0" err="1">
                <a:solidFill>
                  <a:schemeClr val="bg1"/>
                </a:solidFill>
                <a:latin typeface="Poppins" panose="020B0604020202020204" charset="-18"/>
                <a:cs typeface="Poppins" panose="020B0604020202020204" charset="-18"/>
              </a:rPr>
              <a:t>mBota</a:t>
            </a:r>
            <a:r>
              <a:rPr lang="sk-SK" sz="6000" b="1" dirty="0">
                <a:solidFill>
                  <a:schemeClr val="bg1"/>
                </a:solidFill>
                <a:latin typeface="Poppins" panose="020B0604020202020204" charset="-18"/>
                <a:cs typeface="Poppins" panose="020B0604020202020204" charset="-18"/>
              </a:rPr>
              <a:t> a pripoj ho k počítaču pomocou kábla USB</a:t>
            </a:r>
            <a:endParaRPr lang="en-US" sz="6000" b="1" spc="72" dirty="0">
              <a:solidFill>
                <a:schemeClr val="bg1"/>
              </a:solidFill>
              <a:latin typeface="Poppins" panose="020B0604020202020204" charset="-18"/>
              <a:ea typeface="Montserrat Medium"/>
              <a:cs typeface="Poppins" panose="020B0604020202020204" charset="-18"/>
              <a:sym typeface="Montserrat Medium"/>
            </a:endParaRPr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81C7F242-31BA-4CF9-5BA2-FD06A61712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4457700"/>
            <a:ext cx="15291285" cy="4778526"/>
          </a:xfrm>
          <a:prstGeom prst="rect">
            <a:avLst/>
          </a:prstGeom>
        </p:spPr>
      </p:pic>
      <p:sp>
        <p:nvSpPr>
          <p:cNvPr id="6" name="Freeform 6"/>
          <p:cNvSpPr/>
          <p:nvPr/>
        </p:nvSpPr>
        <p:spPr>
          <a:xfrm>
            <a:off x="15633339" y="7812192"/>
            <a:ext cx="3251922" cy="3251922"/>
          </a:xfrm>
          <a:custGeom>
            <a:avLst/>
            <a:gdLst/>
            <a:ahLst/>
            <a:cxnLst/>
            <a:rect l="l" t="t" r="r" b="b"/>
            <a:pathLst>
              <a:path w="3251922" h="3251922">
                <a:moveTo>
                  <a:pt x="0" y="0"/>
                </a:moveTo>
                <a:lnTo>
                  <a:pt x="3251922" y="0"/>
                </a:lnTo>
                <a:lnTo>
                  <a:pt x="3251922" y="3251922"/>
                </a:lnTo>
                <a:lnTo>
                  <a:pt x="0" y="32519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lum contrast="-4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1122279" y="3472270"/>
            <a:ext cx="39832" cy="8477250"/>
          </a:xfrm>
          <a:prstGeom prst="rect">
            <a:avLst/>
          </a:prstGeom>
          <a:solidFill>
            <a:srgbClr val="202020"/>
          </a:solidFill>
        </p:spPr>
      </p:sp>
      <p:grpSp>
        <p:nvGrpSpPr>
          <p:cNvPr id="3" name="Group 3"/>
          <p:cNvGrpSpPr/>
          <p:nvPr/>
        </p:nvGrpSpPr>
        <p:grpSpPr>
          <a:xfrm>
            <a:off x="10922254" y="7002786"/>
            <a:ext cx="438150" cy="438150"/>
            <a:chOff x="0" y="0"/>
            <a:chExt cx="6350000" cy="6350000"/>
          </a:xfrm>
          <a:solidFill>
            <a:srgbClr val="DA5B58"/>
          </a:solidFill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5" name="Group 5"/>
          <p:cNvGrpSpPr/>
          <p:nvPr/>
        </p:nvGrpSpPr>
        <p:grpSpPr>
          <a:xfrm>
            <a:off x="10922254" y="5604563"/>
            <a:ext cx="438150" cy="438150"/>
            <a:chOff x="0" y="0"/>
            <a:chExt cx="6350000" cy="6350000"/>
          </a:xfrm>
          <a:solidFill>
            <a:srgbClr val="DA5B58"/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7" name="Group 7"/>
          <p:cNvGrpSpPr/>
          <p:nvPr/>
        </p:nvGrpSpPr>
        <p:grpSpPr>
          <a:xfrm>
            <a:off x="10922254" y="8401009"/>
            <a:ext cx="438150" cy="438150"/>
            <a:chOff x="0" y="0"/>
            <a:chExt cx="6350000" cy="6350000"/>
          </a:xfrm>
          <a:solidFill>
            <a:srgbClr val="DA5B58"/>
          </a:solidFill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20" name="AutoShape 20"/>
          <p:cNvSpPr/>
          <p:nvPr/>
        </p:nvSpPr>
        <p:spPr>
          <a:xfrm>
            <a:off x="13487400" y="-344637"/>
            <a:ext cx="5181600" cy="3159543"/>
          </a:xfrm>
          <a:prstGeom prst="rect">
            <a:avLst/>
          </a:prstGeom>
          <a:solidFill>
            <a:srgbClr val="DA5B58"/>
          </a:solidFill>
        </p:spPr>
      </p:sp>
      <p:sp>
        <p:nvSpPr>
          <p:cNvPr id="23" name="TextBox 23"/>
          <p:cNvSpPr txBox="1"/>
          <p:nvPr/>
        </p:nvSpPr>
        <p:spPr>
          <a:xfrm>
            <a:off x="14443548" y="672252"/>
            <a:ext cx="3825714" cy="17235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sk-SK" sz="4000" b="1" spc="61" dirty="0">
                <a:solidFill>
                  <a:srgbClr val="202020"/>
                </a:solidFill>
                <a:latin typeface="Poppins" panose="00000500000000000000" pitchFamily="2" charset="-18"/>
                <a:ea typeface="Montserrat Medium"/>
                <a:cs typeface="Poppins" panose="00000500000000000000" pitchFamily="2" charset="-18"/>
                <a:sym typeface="Montserrat Medium"/>
              </a:rPr>
              <a:t>Úloha č. 5 – </a:t>
            </a:r>
            <a:br>
              <a:rPr lang="sk-SK" sz="4000" b="1" spc="61" dirty="0">
                <a:solidFill>
                  <a:srgbClr val="202020"/>
                </a:solidFill>
                <a:latin typeface="Poppins" panose="00000500000000000000" pitchFamily="2" charset="-18"/>
                <a:ea typeface="Montserrat Medium"/>
                <a:cs typeface="Poppins" panose="00000500000000000000" pitchFamily="2" charset="-18"/>
                <a:sym typeface="Montserrat Medium"/>
              </a:rPr>
            </a:br>
            <a:r>
              <a:rPr lang="sk-SK" sz="3600" b="1" spc="61" dirty="0">
                <a:solidFill>
                  <a:schemeClr val="bg1"/>
                </a:solidFill>
                <a:latin typeface="Poppins" panose="00000500000000000000" pitchFamily="2" charset="-18"/>
                <a:ea typeface="Montserrat Medium"/>
                <a:cs typeface="Poppins" panose="00000500000000000000" pitchFamily="2" charset="-18"/>
                <a:sym typeface="Montserrat Medium"/>
              </a:rPr>
              <a:t>Zobrazenie premennej</a:t>
            </a:r>
            <a:endParaRPr lang="en-US" sz="3600" b="1" spc="61" dirty="0">
              <a:solidFill>
                <a:schemeClr val="bg1"/>
              </a:solidFill>
              <a:latin typeface="Poppins" panose="00000500000000000000" pitchFamily="2" charset="-18"/>
              <a:ea typeface="Montserrat Medium"/>
              <a:cs typeface="Poppins" panose="00000500000000000000" pitchFamily="2" charset="-18"/>
              <a:sym typeface="Montserrat Medium"/>
            </a:endParaRPr>
          </a:p>
        </p:txBody>
      </p:sp>
      <p:sp>
        <p:nvSpPr>
          <p:cNvPr id="28" name="Freeform 6">
            <a:extLst>
              <a:ext uri="{FF2B5EF4-FFF2-40B4-BE49-F238E27FC236}">
                <a16:creationId xmlns:a16="http://schemas.microsoft.com/office/drawing/2014/main" id="{208E7A9A-7633-4B53-B55F-7F2C020BF9C3}"/>
              </a:ext>
            </a:extLst>
          </p:cNvPr>
          <p:cNvSpPr/>
          <p:nvPr/>
        </p:nvSpPr>
        <p:spPr>
          <a:xfrm>
            <a:off x="-919429" y="-657720"/>
            <a:ext cx="3100081" cy="2948240"/>
          </a:xfrm>
          <a:custGeom>
            <a:avLst/>
            <a:gdLst/>
            <a:ahLst/>
            <a:cxnLst/>
            <a:rect l="l" t="t" r="r" b="b"/>
            <a:pathLst>
              <a:path w="3251922" h="3251922">
                <a:moveTo>
                  <a:pt x="0" y="0"/>
                </a:moveTo>
                <a:lnTo>
                  <a:pt x="3251922" y="0"/>
                </a:lnTo>
                <a:lnTo>
                  <a:pt x="3251922" y="3251922"/>
                </a:lnTo>
                <a:lnTo>
                  <a:pt x="0" y="32519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lum contrast="-4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0"/>
          <p:cNvSpPr txBox="1"/>
          <p:nvPr/>
        </p:nvSpPr>
        <p:spPr>
          <a:xfrm>
            <a:off x="11651946" y="5604563"/>
            <a:ext cx="9906000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2800" b="1">
                <a:solidFill>
                  <a:schemeClr val="accent2">
                    <a:lumMod val="7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džojstik hore:</a:t>
            </a:r>
          </a:p>
          <a:p>
            <a:r>
              <a:rPr lang="pl-PL" sz="2800" b="1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	X sa zvačší o náhodné číslo</a:t>
            </a:r>
          </a:p>
        </p:txBody>
      </p:sp>
      <p:sp>
        <p:nvSpPr>
          <p:cNvPr id="15" name="TextBox 10"/>
          <p:cNvSpPr txBox="1"/>
          <p:nvPr/>
        </p:nvSpPr>
        <p:spPr>
          <a:xfrm>
            <a:off x="11679428" y="7002786"/>
            <a:ext cx="8382000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2800" b="1">
                <a:solidFill>
                  <a:schemeClr val="accent2">
                    <a:lumMod val="7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džojstik dole:</a:t>
            </a:r>
          </a:p>
          <a:p>
            <a:r>
              <a:rPr lang="pl-PL" sz="2800" b="1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	X sa zmenší o náhodné číslo</a:t>
            </a:r>
          </a:p>
        </p:txBody>
      </p:sp>
      <p:sp>
        <p:nvSpPr>
          <p:cNvPr id="16" name="TextBox 10"/>
          <p:cNvSpPr txBox="1"/>
          <p:nvPr/>
        </p:nvSpPr>
        <p:spPr>
          <a:xfrm>
            <a:off x="11714405" y="8401009"/>
            <a:ext cx="8382000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2800" b="1">
                <a:solidFill>
                  <a:schemeClr val="accent2">
                    <a:lumMod val="7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džojstik stlačiť:</a:t>
            </a:r>
          </a:p>
          <a:p>
            <a:r>
              <a:rPr lang="pl-PL" sz="2800" b="1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	náhodná farba čísel</a:t>
            </a:r>
          </a:p>
        </p:txBody>
      </p:sp>
      <p:sp>
        <p:nvSpPr>
          <p:cNvPr id="18" name="TextBox 10"/>
          <p:cNvSpPr txBox="1"/>
          <p:nvPr/>
        </p:nvSpPr>
        <p:spPr>
          <a:xfrm>
            <a:off x="12575511" y="3472270"/>
            <a:ext cx="6589834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4000" b="1">
                <a:solidFill>
                  <a:schemeClr val="accent2">
                    <a:lumMod val="50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Po zapnutí mBota:</a:t>
            </a:r>
            <a:endParaRPr lang="pl-PL" sz="4000">
              <a:solidFill>
                <a:schemeClr val="accent2">
                  <a:lumMod val="50000"/>
                </a:schemeClr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sp>
        <p:nvSpPr>
          <p:cNvPr id="17" name="TextBox 10"/>
          <p:cNvSpPr txBox="1"/>
          <p:nvPr/>
        </p:nvSpPr>
        <p:spPr>
          <a:xfrm>
            <a:off x="13030200" y="4206340"/>
            <a:ext cx="4606586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2800" dirty="0">
                <a:latin typeface="Poppins" panose="00000500000000000000" pitchFamily="2" charset="-18"/>
                <a:ea typeface="Malgun Gothic" panose="020B0503020000020004" pitchFamily="34" charset="-127"/>
                <a:cs typeface="Poppins" panose="00000500000000000000" pitchFamily="2" charset="-18"/>
              </a:rPr>
              <a:t>zobraz uvítaciu správu </a:t>
            </a:r>
          </a:p>
          <a:p>
            <a:r>
              <a:rPr lang="pl-PL" sz="2800" dirty="0">
                <a:latin typeface="Poppins" panose="00000500000000000000" pitchFamily="2" charset="-18"/>
                <a:ea typeface="Malgun Gothic" panose="020B0503020000020004" pitchFamily="34" charset="-127"/>
                <a:cs typeface="Poppins" panose="00000500000000000000" pitchFamily="2" charset="-18"/>
              </a:rPr>
              <a:t>zobrazuj hodnotu X </a:t>
            </a:r>
          </a:p>
        </p:txBody>
      </p:sp>
      <p:sp>
        <p:nvSpPr>
          <p:cNvPr id="21" name="TextBox 10"/>
          <p:cNvSpPr txBox="1"/>
          <p:nvPr/>
        </p:nvSpPr>
        <p:spPr>
          <a:xfrm>
            <a:off x="3807375" y="2254782"/>
            <a:ext cx="4165939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Nápoveda:</a:t>
            </a:r>
            <a:endParaRPr lang="pl-PL" sz="5400" dirty="0">
              <a:solidFill>
                <a:schemeClr val="tx1">
                  <a:lumMod val="65000"/>
                  <a:lumOff val="35000"/>
                </a:schemeClr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pic>
        <p:nvPicPr>
          <p:cNvPr id="22" name="Obrázok 21" descr="Obrázok, na ktorom je text&#10;&#10;Automaticky generovaný popis">
            <a:extLst>
              <a:ext uri="{FF2B5EF4-FFF2-40B4-BE49-F238E27FC236}">
                <a16:creationId xmlns:a16="http://schemas.microsoft.com/office/drawing/2014/main" id="{6E92170F-5087-C671-E373-140B464B27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3390900"/>
            <a:ext cx="9948926" cy="5334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72073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1122279" y="3573550"/>
            <a:ext cx="39832" cy="8477250"/>
          </a:xfrm>
          <a:prstGeom prst="rect">
            <a:avLst/>
          </a:prstGeom>
          <a:solidFill>
            <a:srgbClr val="202020"/>
          </a:solidFill>
        </p:spPr>
      </p:sp>
      <p:grpSp>
        <p:nvGrpSpPr>
          <p:cNvPr id="3" name="Group 3"/>
          <p:cNvGrpSpPr/>
          <p:nvPr/>
        </p:nvGrpSpPr>
        <p:grpSpPr>
          <a:xfrm>
            <a:off x="10922254" y="7002786"/>
            <a:ext cx="438150" cy="438150"/>
            <a:chOff x="0" y="0"/>
            <a:chExt cx="6350000" cy="6350000"/>
          </a:xfrm>
          <a:solidFill>
            <a:srgbClr val="DA5B58"/>
          </a:solidFill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5" name="Group 5"/>
          <p:cNvGrpSpPr/>
          <p:nvPr/>
        </p:nvGrpSpPr>
        <p:grpSpPr>
          <a:xfrm>
            <a:off x="10922254" y="5604563"/>
            <a:ext cx="438150" cy="438150"/>
            <a:chOff x="0" y="0"/>
            <a:chExt cx="6350000" cy="6350000"/>
          </a:xfrm>
          <a:solidFill>
            <a:srgbClr val="DA5B58"/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7" name="Group 7"/>
          <p:cNvGrpSpPr/>
          <p:nvPr/>
        </p:nvGrpSpPr>
        <p:grpSpPr>
          <a:xfrm>
            <a:off x="10922254" y="8401009"/>
            <a:ext cx="438150" cy="438150"/>
            <a:chOff x="0" y="0"/>
            <a:chExt cx="6350000" cy="6350000"/>
          </a:xfrm>
          <a:solidFill>
            <a:srgbClr val="DA5B58"/>
          </a:solidFill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20" name="AutoShape 20"/>
          <p:cNvSpPr/>
          <p:nvPr/>
        </p:nvSpPr>
        <p:spPr>
          <a:xfrm>
            <a:off x="13792200" y="-344637"/>
            <a:ext cx="4876800" cy="3049737"/>
          </a:xfrm>
          <a:prstGeom prst="rect">
            <a:avLst/>
          </a:prstGeom>
          <a:solidFill>
            <a:srgbClr val="DA5B58"/>
          </a:solidFill>
        </p:spPr>
      </p:sp>
      <p:sp>
        <p:nvSpPr>
          <p:cNvPr id="23" name="TextBox 23"/>
          <p:cNvSpPr txBox="1"/>
          <p:nvPr/>
        </p:nvSpPr>
        <p:spPr>
          <a:xfrm>
            <a:off x="14462286" y="500930"/>
            <a:ext cx="3825714" cy="17235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sk-SK" sz="4000" b="1" spc="61" dirty="0">
                <a:solidFill>
                  <a:srgbClr val="202020"/>
                </a:solidFill>
                <a:latin typeface="Poppins" panose="00000500000000000000" pitchFamily="2" charset="-18"/>
                <a:ea typeface="Montserrat Medium"/>
                <a:cs typeface="Poppins" panose="00000500000000000000" pitchFamily="2" charset="-18"/>
                <a:sym typeface="Montserrat Medium"/>
              </a:rPr>
              <a:t>Úloha č. 5 – </a:t>
            </a:r>
            <a:br>
              <a:rPr lang="sk-SK" sz="4000" b="1" spc="61" dirty="0">
                <a:solidFill>
                  <a:srgbClr val="202020"/>
                </a:solidFill>
                <a:latin typeface="Poppins" panose="00000500000000000000" pitchFamily="2" charset="-18"/>
                <a:ea typeface="Montserrat Medium"/>
                <a:cs typeface="Poppins" panose="00000500000000000000" pitchFamily="2" charset="-18"/>
                <a:sym typeface="Montserrat Medium"/>
              </a:rPr>
            </a:br>
            <a:r>
              <a:rPr lang="sk-SK" sz="3600" b="1" spc="61" dirty="0">
                <a:solidFill>
                  <a:schemeClr val="bg1"/>
                </a:solidFill>
                <a:latin typeface="Poppins" panose="00000500000000000000" pitchFamily="2" charset="-18"/>
                <a:ea typeface="Montserrat Medium"/>
                <a:cs typeface="Poppins" panose="00000500000000000000" pitchFamily="2" charset="-18"/>
                <a:sym typeface="Montserrat Medium"/>
              </a:rPr>
              <a:t>Zobrazenie premennej</a:t>
            </a:r>
            <a:endParaRPr lang="en-US" sz="3600" b="1" spc="61" dirty="0">
              <a:solidFill>
                <a:schemeClr val="bg1"/>
              </a:solidFill>
              <a:latin typeface="Poppins" panose="00000500000000000000" pitchFamily="2" charset="-18"/>
              <a:ea typeface="Montserrat Medium"/>
              <a:cs typeface="Poppins" panose="00000500000000000000" pitchFamily="2" charset="-18"/>
              <a:sym typeface="Montserrat Medium"/>
            </a:endParaRPr>
          </a:p>
        </p:txBody>
      </p:sp>
      <p:sp>
        <p:nvSpPr>
          <p:cNvPr id="14" name="TextBox 10"/>
          <p:cNvSpPr txBox="1"/>
          <p:nvPr/>
        </p:nvSpPr>
        <p:spPr>
          <a:xfrm>
            <a:off x="11651946" y="5604563"/>
            <a:ext cx="9906000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2800" b="1">
                <a:solidFill>
                  <a:schemeClr val="accent2">
                    <a:lumMod val="7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džojstik hore:</a:t>
            </a:r>
          </a:p>
          <a:p>
            <a:r>
              <a:rPr lang="pl-PL" sz="2800" b="1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	X sa zvačší o náhodné číslo</a:t>
            </a:r>
          </a:p>
        </p:txBody>
      </p:sp>
      <p:sp>
        <p:nvSpPr>
          <p:cNvPr id="15" name="TextBox 10"/>
          <p:cNvSpPr txBox="1"/>
          <p:nvPr/>
        </p:nvSpPr>
        <p:spPr>
          <a:xfrm>
            <a:off x="11679428" y="7002786"/>
            <a:ext cx="8382000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2800" b="1" dirty="0">
                <a:solidFill>
                  <a:schemeClr val="accent2">
                    <a:lumMod val="7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džojstik dole:</a:t>
            </a:r>
          </a:p>
          <a:p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	X sa zmenší o náhodné číslo</a:t>
            </a:r>
          </a:p>
        </p:txBody>
      </p:sp>
      <p:sp>
        <p:nvSpPr>
          <p:cNvPr id="16" name="TextBox 10"/>
          <p:cNvSpPr txBox="1"/>
          <p:nvPr/>
        </p:nvSpPr>
        <p:spPr>
          <a:xfrm>
            <a:off x="11714405" y="8401009"/>
            <a:ext cx="8382000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2800" b="1">
                <a:solidFill>
                  <a:schemeClr val="accent2">
                    <a:lumMod val="7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džojstik stlačiť:</a:t>
            </a:r>
          </a:p>
          <a:p>
            <a:r>
              <a:rPr lang="pl-PL" sz="2800" b="1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	náhodná farba čísel</a:t>
            </a:r>
          </a:p>
        </p:txBody>
      </p:sp>
      <p:sp>
        <p:nvSpPr>
          <p:cNvPr id="18" name="TextBox 10"/>
          <p:cNvSpPr txBox="1"/>
          <p:nvPr/>
        </p:nvSpPr>
        <p:spPr>
          <a:xfrm>
            <a:off x="12420600" y="3573550"/>
            <a:ext cx="6589834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4000" b="1">
                <a:solidFill>
                  <a:schemeClr val="accent2">
                    <a:lumMod val="50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Po zapnutí mBota:</a:t>
            </a:r>
            <a:endParaRPr lang="pl-PL" sz="4000">
              <a:solidFill>
                <a:schemeClr val="accent2">
                  <a:lumMod val="50000"/>
                </a:schemeClr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sp>
        <p:nvSpPr>
          <p:cNvPr id="17" name="TextBox 10"/>
          <p:cNvSpPr txBox="1"/>
          <p:nvPr/>
        </p:nvSpPr>
        <p:spPr>
          <a:xfrm>
            <a:off x="12877800" y="4314973"/>
            <a:ext cx="4606586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2800" dirty="0">
                <a:latin typeface="Poppins" panose="00000500000000000000" pitchFamily="2" charset="-18"/>
                <a:ea typeface="Malgun Gothic" panose="020B0503020000020004" pitchFamily="34" charset="-127"/>
                <a:cs typeface="Poppins" panose="00000500000000000000" pitchFamily="2" charset="-18"/>
              </a:rPr>
              <a:t>zobraz uvítaciu správu </a:t>
            </a:r>
          </a:p>
          <a:p>
            <a:r>
              <a:rPr lang="pl-PL" sz="2800" dirty="0">
                <a:latin typeface="Poppins" panose="00000500000000000000" pitchFamily="2" charset="-18"/>
                <a:ea typeface="Malgun Gothic" panose="020B0503020000020004" pitchFamily="34" charset="-127"/>
                <a:cs typeface="Poppins" panose="00000500000000000000" pitchFamily="2" charset="-18"/>
              </a:rPr>
              <a:t>zobrazuj hodnotu X </a:t>
            </a:r>
          </a:p>
        </p:txBody>
      </p:sp>
      <p:sp>
        <p:nvSpPr>
          <p:cNvPr id="21" name="TextBox 10"/>
          <p:cNvSpPr txBox="1"/>
          <p:nvPr/>
        </p:nvSpPr>
        <p:spPr>
          <a:xfrm>
            <a:off x="4038600" y="1215772"/>
            <a:ext cx="4165939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5400" b="1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Riešenie:</a:t>
            </a:r>
            <a:endParaRPr lang="pl-PL" sz="5400">
              <a:solidFill>
                <a:schemeClr val="tx1">
                  <a:lumMod val="65000"/>
                  <a:lumOff val="35000"/>
                </a:schemeClr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pic>
        <p:nvPicPr>
          <p:cNvPr id="19" name="Obrázok 18">
            <a:extLst>
              <a:ext uri="{FF2B5EF4-FFF2-40B4-BE49-F238E27FC236}">
                <a16:creationId xmlns:a16="http://schemas.microsoft.com/office/drawing/2014/main" id="{745EF679-E57C-EF0A-8F20-B25EF88C8D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518" y="2370961"/>
            <a:ext cx="10332078" cy="721453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81077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81000" y="-190500"/>
            <a:ext cx="4114800" cy="10668000"/>
          </a:xfrm>
          <a:prstGeom prst="rect">
            <a:avLst/>
          </a:prstGeom>
          <a:solidFill>
            <a:srgbClr val="DA5B58"/>
          </a:solidFill>
        </p:spPr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3209D367-6880-5DBD-6905-BC2308E8DB0F}"/>
              </a:ext>
            </a:extLst>
          </p:cNvPr>
          <p:cNvSpPr txBox="1">
            <a:spLocks/>
          </p:cNvSpPr>
          <p:nvPr/>
        </p:nvSpPr>
        <p:spPr>
          <a:xfrm>
            <a:off x="762000" y="1409700"/>
            <a:ext cx="5181600" cy="325526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b="1" cap="all" spc="-100" dirty="0">
                <a:latin typeface="Poppins" panose="020B0604020202020204" charset="-18"/>
                <a:cs typeface="Poppins" panose="020B0604020202020204" charset="-18"/>
              </a:rPr>
              <a:t>Karta </a:t>
            </a:r>
            <a:endParaRPr lang="sk-SK" sz="5400" b="1" cap="all" spc="-100" dirty="0">
              <a:latin typeface="Poppins" panose="020B0604020202020204" charset="-18"/>
              <a:cs typeface="Poppins" panose="020B0604020202020204" charset="-18"/>
            </a:endParaRPr>
          </a:p>
          <a:p>
            <a:pPr algn="l"/>
            <a:r>
              <a:rPr lang="sk-SK" sz="5400" b="1" cap="all" spc="-100" dirty="0">
                <a:latin typeface="Poppins" panose="020B0604020202020204" charset="-18"/>
                <a:cs typeface="Poppins" panose="020B0604020202020204" charset="-18"/>
              </a:rPr>
              <a:t>mBot2 </a:t>
            </a:r>
            <a:br>
              <a:rPr lang="sk-SK" sz="5400" b="1" cap="all" spc="-100" dirty="0">
                <a:latin typeface="Poppins" panose="020B0604020202020204" charset="-18"/>
                <a:cs typeface="Poppins" panose="020B0604020202020204" charset="-18"/>
              </a:rPr>
            </a:br>
            <a:r>
              <a:rPr lang="sk-SK" sz="5400" b="1" cap="all" spc="-100" dirty="0">
                <a:latin typeface="Poppins" panose="020B0604020202020204" charset="-18"/>
                <a:cs typeface="Poppins" panose="020B0604020202020204" charset="-18"/>
              </a:rPr>
              <a:t>Chassis</a:t>
            </a:r>
            <a:endParaRPr lang="en-US" sz="5400" b="1" cap="all" spc="-100" dirty="0">
              <a:latin typeface="Poppins" panose="020B0604020202020204" charset="-18"/>
              <a:cs typeface="Poppins" panose="020B0604020202020204" charset="-18"/>
            </a:endParaRPr>
          </a:p>
        </p:txBody>
      </p:sp>
      <p:pic>
        <p:nvPicPr>
          <p:cNvPr id="6" name="Zástupný objekt pre obsah 6" descr="Obrázok, na ktorom je text&#10;&#10;Automaticky generovaný popis">
            <a:extLst>
              <a:ext uri="{FF2B5EF4-FFF2-40B4-BE49-F238E27FC236}">
                <a16:creationId xmlns:a16="http://schemas.microsoft.com/office/drawing/2014/main" id="{7AFA6AD3-2127-FA4E-EE5F-87BC9C5A38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8698" y="29356"/>
            <a:ext cx="13109302" cy="10287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44176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33400" y="-190500"/>
            <a:ext cx="4645090" cy="10668000"/>
          </a:xfrm>
          <a:prstGeom prst="rect">
            <a:avLst/>
          </a:prstGeom>
          <a:solidFill>
            <a:srgbClr val="DA5B58"/>
          </a:solidFill>
        </p:spPr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3209D367-6880-5DBD-6905-BC2308E8DB0F}"/>
              </a:ext>
            </a:extLst>
          </p:cNvPr>
          <p:cNvSpPr txBox="1">
            <a:spLocks/>
          </p:cNvSpPr>
          <p:nvPr/>
        </p:nvSpPr>
        <p:spPr>
          <a:xfrm>
            <a:off x="914400" y="1638300"/>
            <a:ext cx="5181600" cy="325526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b="1" cap="all" spc="-100" dirty="0">
                <a:latin typeface="Poppins" panose="020B0604020202020204" charset="-18"/>
                <a:cs typeface="Poppins" panose="020B0604020202020204" charset="-18"/>
              </a:rPr>
              <a:t>Karta </a:t>
            </a:r>
            <a:endParaRPr lang="sk-SK" sz="5400" b="1" cap="all" spc="-100" dirty="0">
              <a:latin typeface="Poppins" panose="020B0604020202020204" charset="-18"/>
              <a:cs typeface="Poppins" panose="020B0604020202020204" charset="-18"/>
            </a:endParaRPr>
          </a:p>
          <a:p>
            <a:pPr algn="l"/>
            <a:r>
              <a:rPr lang="sk-SK" sz="5400" b="1" cap="all" spc="-100" dirty="0">
                <a:latin typeface="Poppins" panose="020B0604020202020204" charset="-18"/>
                <a:cs typeface="Poppins" panose="020B0604020202020204" charset="-18"/>
              </a:rPr>
              <a:t>mBot2 </a:t>
            </a:r>
            <a:br>
              <a:rPr lang="sk-SK" sz="5400" b="1" cap="all" spc="-100" dirty="0">
                <a:latin typeface="Poppins" panose="020B0604020202020204" charset="-18"/>
                <a:cs typeface="Poppins" panose="020B0604020202020204" charset="-18"/>
              </a:rPr>
            </a:br>
            <a:r>
              <a:rPr lang="sk-SK" sz="5400" b="1" cap="all" spc="-100" dirty="0" err="1">
                <a:latin typeface="Poppins" panose="020B0604020202020204" charset="-18"/>
                <a:cs typeface="Poppins" panose="020B0604020202020204" charset="-18"/>
              </a:rPr>
              <a:t>Extension</a:t>
            </a:r>
            <a:r>
              <a:rPr lang="sk-SK" sz="5400" b="1" cap="all" spc="-100" dirty="0">
                <a:latin typeface="Poppins" panose="020B0604020202020204" charset="-18"/>
                <a:cs typeface="Poppins" panose="020B0604020202020204" charset="-18"/>
              </a:rPr>
              <a:t> port</a:t>
            </a:r>
            <a:endParaRPr lang="en-US" sz="5400" b="1" cap="all" spc="-100" dirty="0">
              <a:latin typeface="Poppins" panose="020B0604020202020204" charset="-18"/>
              <a:cs typeface="Poppins" panose="020B0604020202020204" charset="-18"/>
            </a:endParaRPr>
          </a:p>
        </p:txBody>
      </p:sp>
      <p:pic>
        <p:nvPicPr>
          <p:cNvPr id="5" name="Zástupný objekt pre obsah 5" descr="Obrázok, na ktorom je text&#10;&#10;Automaticky generovaný popis">
            <a:extLst>
              <a:ext uri="{FF2B5EF4-FFF2-40B4-BE49-F238E27FC236}">
                <a16:creationId xmlns:a16="http://schemas.microsoft.com/office/drawing/2014/main" id="{D6EF7BAE-3EE7-EDFE-914D-DA23B37556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0"/>
            <a:ext cx="11060281" cy="10287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36415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33399" y="-190500"/>
            <a:ext cx="5671457" cy="10668000"/>
          </a:xfrm>
          <a:prstGeom prst="rect">
            <a:avLst/>
          </a:prstGeom>
          <a:solidFill>
            <a:srgbClr val="DA5B58"/>
          </a:solidFill>
        </p:spPr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3209D367-6880-5DBD-6905-BC2308E8DB0F}"/>
              </a:ext>
            </a:extLst>
          </p:cNvPr>
          <p:cNvSpPr txBox="1">
            <a:spLocks/>
          </p:cNvSpPr>
          <p:nvPr/>
        </p:nvSpPr>
        <p:spPr>
          <a:xfrm>
            <a:off x="779110" y="1638300"/>
            <a:ext cx="5181600" cy="325526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b="1" cap="all" spc="-100" dirty="0">
                <a:latin typeface="Poppins" panose="020B0604020202020204" charset="-18"/>
                <a:cs typeface="Poppins" panose="020B0604020202020204" charset="-18"/>
              </a:rPr>
              <a:t>Karta </a:t>
            </a:r>
            <a:endParaRPr lang="sk-SK" sz="4800" b="1" cap="all" spc="-100" dirty="0">
              <a:latin typeface="Poppins" panose="020B0604020202020204" charset="-18"/>
              <a:cs typeface="Poppins" panose="020B0604020202020204" charset="-18"/>
            </a:endParaRPr>
          </a:p>
          <a:p>
            <a:pPr algn="l"/>
            <a:r>
              <a:rPr lang="sk-SK" sz="4800" b="1" cap="all" spc="-100" dirty="0">
                <a:latin typeface="Poppins" panose="020B0604020202020204" charset="-18"/>
                <a:cs typeface="Poppins" panose="020B0604020202020204" charset="-18"/>
              </a:rPr>
              <a:t>Ultrazvukový senzor</a:t>
            </a:r>
            <a:endParaRPr lang="en-US" sz="4800" b="1" cap="all" spc="-100" dirty="0">
              <a:latin typeface="Poppins" panose="020B0604020202020204" charset="-18"/>
              <a:cs typeface="Poppins" panose="020B0604020202020204" charset="-18"/>
            </a:endParaRPr>
          </a:p>
        </p:txBody>
      </p:sp>
      <p:pic>
        <p:nvPicPr>
          <p:cNvPr id="6" name="Zástupný objekt pre obsah 6" descr="Obrázok, na ktorom je text&#10;&#10;Automaticky generovaný popis">
            <a:extLst>
              <a:ext uri="{FF2B5EF4-FFF2-40B4-BE49-F238E27FC236}">
                <a16:creationId xmlns:a16="http://schemas.microsoft.com/office/drawing/2014/main" id="{2A6E54F2-1711-94FA-F53D-679AC3B724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0"/>
            <a:ext cx="10140222" cy="1031385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851437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09600" y="-190500"/>
            <a:ext cx="4648200" cy="10668000"/>
          </a:xfrm>
          <a:prstGeom prst="rect">
            <a:avLst/>
          </a:prstGeom>
          <a:solidFill>
            <a:srgbClr val="DA5B58"/>
          </a:solidFill>
        </p:spPr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3209D367-6880-5DBD-6905-BC2308E8DB0F}"/>
              </a:ext>
            </a:extLst>
          </p:cNvPr>
          <p:cNvSpPr txBox="1">
            <a:spLocks/>
          </p:cNvSpPr>
          <p:nvPr/>
        </p:nvSpPr>
        <p:spPr>
          <a:xfrm>
            <a:off x="990600" y="1638300"/>
            <a:ext cx="5181600" cy="325526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b="1" cap="all" spc="-100" dirty="0">
                <a:latin typeface="Poppins" panose="020B0604020202020204" charset="-18"/>
                <a:cs typeface="Poppins" panose="020B0604020202020204" charset="-18"/>
              </a:rPr>
              <a:t>Karta </a:t>
            </a:r>
            <a:endParaRPr lang="sk-SK" sz="5400" b="1" cap="all" spc="-100" dirty="0">
              <a:latin typeface="Poppins" panose="020B0604020202020204" charset="-18"/>
              <a:cs typeface="Poppins" panose="020B0604020202020204" charset="-18"/>
            </a:endParaRPr>
          </a:p>
          <a:p>
            <a:pPr algn="l"/>
            <a:r>
              <a:rPr lang="sk-SK" sz="5400" b="1" cap="all" spc="-100" dirty="0">
                <a:latin typeface="Poppins" panose="020B0604020202020204" charset="-18"/>
                <a:cs typeface="Poppins" panose="020B0604020202020204" charset="-18"/>
              </a:rPr>
              <a:t>Farebný senzor</a:t>
            </a:r>
            <a:endParaRPr lang="en-US" sz="5400" b="1" cap="all" spc="-100" dirty="0">
              <a:latin typeface="Poppins" panose="020B0604020202020204" charset="-18"/>
              <a:cs typeface="Poppins" panose="020B0604020202020204" charset="-18"/>
            </a:endParaRPr>
          </a:p>
        </p:txBody>
      </p:sp>
      <p:pic>
        <p:nvPicPr>
          <p:cNvPr id="5" name="Zástupný objekt pre obsah 5" descr="Obrázok, na ktorom je text&#10;&#10;Automaticky generovaný popis">
            <a:extLst>
              <a:ext uri="{FF2B5EF4-FFF2-40B4-BE49-F238E27FC236}">
                <a16:creationId xmlns:a16="http://schemas.microsoft.com/office/drawing/2014/main" id="{E984C245-2722-B7C0-3EEE-F7CECCCB06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199" y="0"/>
            <a:ext cx="10139595" cy="1012794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29748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 flipH="1">
            <a:off x="281492" y="-78268"/>
            <a:ext cx="45719" cy="10477500"/>
          </a:xfrm>
          <a:prstGeom prst="rect">
            <a:avLst/>
          </a:prstGeom>
          <a:solidFill>
            <a:srgbClr val="202020"/>
          </a:solidFill>
        </p:spPr>
      </p:sp>
      <p:sp>
        <p:nvSpPr>
          <p:cNvPr id="4" name="AutoShape 4"/>
          <p:cNvSpPr/>
          <p:nvPr/>
        </p:nvSpPr>
        <p:spPr>
          <a:xfrm>
            <a:off x="-152400" y="533298"/>
            <a:ext cx="18554700" cy="2102355"/>
          </a:xfrm>
          <a:prstGeom prst="rect">
            <a:avLst/>
          </a:prstGeom>
          <a:solidFill>
            <a:srgbClr val="DA5B58"/>
          </a:solidFill>
        </p:spPr>
      </p:sp>
      <p:sp>
        <p:nvSpPr>
          <p:cNvPr id="7" name="TextBox 7"/>
          <p:cNvSpPr txBox="1"/>
          <p:nvPr/>
        </p:nvSpPr>
        <p:spPr>
          <a:xfrm>
            <a:off x="1905000" y="1181100"/>
            <a:ext cx="16040100" cy="11285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800"/>
              </a:lnSpc>
            </a:pPr>
            <a:r>
              <a:rPr lang="sk-SK" sz="8000" b="1" spc="72">
                <a:solidFill>
                  <a:srgbClr val="202020"/>
                </a:solidFill>
                <a:latin typeface="Poppins" panose="00000500000000000000" pitchFamily="2" charset="-18"/>
                <a:ea typeface="Montserrat Medium"/>
                <a:cs typeface="Poppins" panose="00000500000000000000" pitchFamily="2" charset="-18"/>
                <a:sym typeface="Montserrat Medium"/>
              </a:rPr>
              <a:t>Úloha - geometrický útvar</a:t>
            </a:r>
            <a:endParaRPr lang="en-US" sz="8000" b="1" spc="72">
              <a:solidFill>
                <a:srgbClr val="202020"/>
              </a:solidFill>
              <a:latin typeface="Poppins" panose="00000500000000000000" pitchFamily="2" charset="-18"/>
              <a:ea typeface="Montserrat Medium"/>
              <a:cs typeface="Poppins" panose="00000500000000000000" pitchFamily="2" charset="-18"/>
              <a:sym typeface="Montserrat Medium"/>
            </a:endParaRPr>
          </a:p>
        </p:txBody>
      </p:sp>
      <p:sp>
        <p:nvSpPr>
          <p:cNvPr id="17" name="TextBox 4">
            <a:extLst>
              <a:ext uri="{FF2B5EF4-FFF2-40B4-BE49-F238E27FC236}">
                <a16:creationId xmlns:a16="http://schemas.microsoft.com/office/drawing/2014/main" id="{4D754F9D-726B-4B14-AE94-533E2EF61978}"/>
              </a:ext>
            </a:extLst>
          </p:cNvPr>
          <p:cNvSpPr txBox="1"/>
          <p:nvPr/>
        </p:nvSpPr>
        <p:spPr>
          <a:xfrm>
            <a:off x="1075943" y="4014047"/>
            <a:ext cx="6880639" cy="14075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sk-SK" sz="3200" b="1" dirty="0">
                <a:latin typeface="Poppins" panose="00000500000000000000" pitchFamily="2" charset="-18"/>
                <a:cs typeface="Poppins" panose="00000500000000000000" pitchFamily="2" charset="-18"/>
              </a:rPr>
              <a:t>Naprogramuj </a:t>
            </a:r>
            <a:r>
              <a:rPr lang="sk-SK" sz="3200" b="1" dirty="0" err="1">
                <a:latin typeface="Poppins" panose="00000500000000000000" pitchFamily="2" charset="-18"/>
                <a:cs typeface="Poppins" panose="00000500000000000000" pitchFamily="2" charset="-18"/>
              </a:rPr>
              <a:t>mBota</a:t>
            </a:r>
            <a:r>
              <a:rPr lang="sk-SK" sz="3200" b="1" dirty="0">
                <a:latin typeface="Poppins" panose="00000500000000000000" pitchFamily="2" charset="-18"/>
                <a:cs typeface="Poppins" panose="00000500000000000000" pitchFamily="2" charset="-18"/>
              </a:rPr>
              <a:t> aby jeho pohyb opísal geometrický útvar.</a:t>
            </a:r>
          </a:p>
        </p:txBody>
      </p:sp>
      <p:pic>
        <p:nvPicPr>
          <p:cNvPr id="13" name="Zástupný objekt pre obsah 4" descr="Obrázok, na ktorom je text, modré, snímka obrazovky, znak&#10;&#10;Automaticky generovaný popis">
            <a:extLst>
              <a:ext uri="{FF2B5EF4-FFF2-40B4-BE49-F238E27FC236}">
                <a16:creationId xmlns:a16="http://schemas.microsoft.com/office/drawing/2014/main" id="{BB022F3E-5D2A-3318-6942-E27F9CE7F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829" y="5753100"/>
            <a:ext cx="7127753" cy="314978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Obrázok 13">
            <a:extLst>
              <a:ext uri="{FF2B5EF4-FFF2-40B4-BE49-F238E27FC236}">
                <a16:creationId xmlns:a16="http://schemas.microsoft.com/office/drawing/2014/main" id="{987EB8BF-3D04-20AD-34A5-AAB473F66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8200" y="3499831"/>
            <a:ext cx="9393601" cy="568226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20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4097000" y="8648700"/>
            <a:ext cx="7783998" cy="2209800"/>
          </a:xfrm>
          <a:prstGeom prst="rect">
            <a:avLst/>
          </a:prstGeom>
          <a:solidFill>
            <a:srgbClr val="DA5B58"/>
          </a:solidFill>
        </p:spPr>
      </p:sp>
      <p:sp>
        <p:nvSpPr>
          <p:cNvPr id="3" name="Freeform 3"/>
          <p:cNvSpPr/>
          <p:nvPr/>
        </p:nvSpPr>
        <p:spPr>
          <a:xfrm>
            <a:off x="12877800" y="7277100"/>
            <a:ext cx="2222137" cy="2222137"/>
          </a:xfrm>
          <a:custGeom>
            <a:avLst/>
            <a:gdLst/>
            <a:ahLst/>
            <a:cxnLst/>
            <a:rect l="l" t="t" r="r" b="b"/>
            <a:pathLst>
              <a:path w="2222137" h="2222137">
                <a:moveTo>
                  <a:pt x="0" y="0"/>
                </a:moveTo>
                <a:lnTo>
                  <a:pt x="2222136" y="0"/>
                </a:lnTo>
                <a:lnTo>
                  <a:pt x="2222136" y="2222136"/>
                </a:lnTo>
                <a:lnTo>
                  <a:pt x="0" y="22221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590800" y="2628900"/>
            <a:ext cx="12847152" cy="42226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sk-SK" sz="9600" b="1" cap="all" dirty="0">
                <a:solidFill>
                  <a:schemeClr val="bg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Úloha – Experimentuj </a:t>
            </a:r>
            <a:endParaRPr lang="en-US" sz="9600" b="1" cap="all" spc="56" dirty="0">
              <a:solidFill>
                <a:schemeClr val="bg1"/>
              </a:solidFill>
              <a:latin typeface="Poppins" panose="00000500000000000000" pitchFamily="2" charset="-18"/>
              <a:ea typeface="Montserrat Extra-Light"/>
              <a:cs typeface="Poppins" panose="00000500000000000000" pitchFamily="2" charset="-18"/>
              <a:sym typeface="Montserrat Extra-Light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695325" y="2133600"/>
            <a:ext cx="38100" cy="8229600"/>
          </a:xfrm>
          <a:prstGeom prst="rect">
            <a:avLst/>
          </a:prstGeom>
          <a:solidFill>
            <a:srgbClr val="F4F4F4"/>
          </a:solidFill>
        </p:spPr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9B8136-E08E-45F7-9FD1-9B7092BF9E4D}"/>
              </a:ext>
            </a:extLst>
          </p:cNvPr>
          <p:cNvSpPr txBox="1">
            <a:spLocks/>
          </p:cNvSpPr>
          <p:nvPr/>
        </p:nvSpPr>
        <p:spPr>
          <a:xfrm>
            <a:off x="533783" y="5039125"/>
            <a:ext cx="7901299" cy="24685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k-SK" sz="7200" b="1" dirty="0">
                <a:solidFill>
                  <a:srgbClr val="DA5C57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ĎAKUJEM </a:t>
            </a:r>
            <a:br>
              <a:rPr lang="sk-SK" sz="7200" b="1" dirty="0">
                <a:solidFill>
                  <a:srgbClr val="DA5C57"/>
                </a:solidFill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sk-SK" sz="7200" b="1" dirty="0">
                <a:solidFill>
                  <a:srgbClr val="DA5C57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ZA POZORNOSŤ!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0B083C41-C01F-4E0F-9EAF-B06549F461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999" y="654"/>
            <a:ext cx="9525001" cy="5653366"/>
          </a:xfrm>
          <a:prstGeom prst="rect">
            <a:avLst/>
          </a:prstGeom>
        </p:spPr>
      </p:pic>
      <p:sp>
        <p:nvSpPr>
          <p:cNvPr id="5" name="Obdĺžnik 4">
            <a:extLst>
              <a:ext uri="{FF2B5EF4-FFF2-40B4-BE49-F238E27FC236}">
                <a16:creationId xmlns:a16="http://schemas.microsoft.com/office/drawing/2014/main" id="{4F7DCEDF-AE53-448B-B532-7D8C5EA7E2F5}"/>
              </a:ext>
            </a:extLst>
          </p:cNvPr>
          <p:cNvSpPr/>
          <p:nvPr/>
        </p:nvSpPr>
        <p:spPr>
          <a:xfrm rot="5400000">
            <a:off x="11247108" y="3169909"/>
            <a:ext cx="4632980" cy="9601201"/>
          </a:xfrm>
          <a:prstGeom prst="rect">
            <a:avLst/>
          </a:prstGeom>
          <a:gradFill flip="none" rotWithShape="1">
            <a:gsLst>
              <a:gs pos="0">
                <a:srgbClr val="DA5C57">
                  <a:alpha val="0"/>
                </a:srgbClr>
              </a:gs>
              <a:gs pos="86000">
                <a:srgbClr val="DA5C57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DD8FA42A-3E7A-4827-BA71-00C539BB64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84" y="862180"/>
            <a:ext cx="4895610" cy="2154068"/>
          </a:xfrm>
          <a:prstGeom prst="rect">
            <a:avLst/>
          </a:prstGeom>
        </p:spPr>
      </p:pic>
      <p:sp>
        <p:nvSpPr>
          <p:cNvPr id="7" name="Freeform 6">
            <a:extLst>
              <a:ext uri="{FF2B5EF4-FFF2-40B4-BE49-F238E27FC236}">
                <a16:creationId xmlns:a16="http://schemas.microsoft.com/office/drawing/2014/main" id="{EDCB2132-C109-4DA5-9702-1B38049CF5E3}"/>
              </a:ext>
            </a:extLst>
          </p:cNvPr>
          <p:cNvSpPr/>
          <p:nvPr/>
        </p:nvSpPr>
        <p:spPr>
          <a:xfrm>
            <a:off x="-990600" y="8722141"/>
            <a:ext cx="2514600" cy="2391436"/>
          </a:xfrm>
          <a:custGeom>
            <a:avLst/>
            <a:gdLst/>
            <a:ahLst/>
            <a:cxnLst/>
            <a:rect l="l" t="t" r="r" b="b"/>
            <a:pathLst>
              <a:path w="3251922" h="3251922">
                <a:moveTo>
                  <a:pt x="0" y="0"/>
                </a:moveTo>
                <a:lnTo>
                  <a:pt x="3251922" y="0"/>
                </a:lnTo>
                <a:lnTo>
                  <a:pt x="3251922" y="3251922"/>
                </a:lnTo>
                <a:lnTo>
                  <a:pt x="0" y="32519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lum contrast="-4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A4421359-92B4-4A18-9999-525BF86E10F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09" y="3394439"/>
            <a:ext cx="2664241" cy="619155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2474A93B-5A77-40F2-A155-24198489E33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3314700"/>
            <a:ext cx="2286000" cy="70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7326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6195565" y="2474900"/>
            <a:ext cx="2879383" cy="8383600"/>
          </a:xfrm>
          <a:prstGeom prst="rect">
            <a:avLst/>
          </a:prstGeom>
          <a:solidFill>
            <a:srgbClr val="DA5B58"/>
          </a:solidFill>
        </p:spPr>
      </p:sp>
      <p:sp>
        <p:nvSpPr>
          <p:cNvPr id="3" name="TextBox 3"/>
          <p:cNvSpPr txBox="1"/>
          <p:nvPr/>
        </p:nvSpPr>
        <p:spPr>
          <a:xfrm>
            <a:off x="9535445" y="7212013"/>
            <a:ext cx="7723855" cy="22621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800"/>
              </a:lnSpc>
            </a:pPr>
            <a:r>
              <a:rPr lang="en-US" sz="8000" b="1" spc="72" dirty="0" err="1">
                <a:solidFill>
                  <a:srgbClr val="202020"/>
                </a:solidFill>
                <a:latin typeface="Poppins" panose="00000500000000000000" pitchFamily="2" charset="-18"/>
                <a:ea typeface="Montserrat Medium"/>
                <a:cs typeface="Poppins" panose="00000500000000000000" pitchFamily="2" charset="-18"/>
                <a:sym typeface="Montserrat Medium"/>
              </a:rPr>
              <a:t>Kontaktujte</a:t>
            </a:r>
            <a:r>
              <a:rPr lang="en-US" sz="8000" b="1" spc="72" dirty="0">
                <a:solidFill>
                  <a:srgbClr val="202020"/>
                </a:solidFill>
                <a:latin typeface="Poppins" panose="00000500000000000000" pitchFamily="2" charset="-18"/>
                <a:ea typeface="Montserrat Medium"/>
                <a:cs typeface="Poppins" panose="00000500000000000000" pitchFamily="2" charset="-18"/>
                <a:sym typeface="Montserrat Medium"/>
              </a:rPr>
              <a:t> </a:t>
            </a:r>
            <a:r>
              <a:rPr lang="en-US" sz="8000" b="1" spc="72" dirty="0" err="1">
                <a:solidFill>
                  <a:srgbClr val="202020"/>
                </a:solidFill>
                <a:latin typeface="Poppins" panose="00000500000000000000" pitchFamily="2" charset="-18"/>
                <a:ea typeface="Montserrat Medium"/>
                <a:cs typeface="Poppins" panose="00000500000000000000" pitchFamily="2" charset="-18"/>
                <a:sym typeface="Montserrat Medium"/>
              </a:rPr>
              <a:t>nás</a:t>
            </a:r>
            <a:endParaRPr lang="en-US" sz="8000" b="1" spc="72" dirty="0">
              <a:solidFill>
                <a:srgbClr val="202020"/>
              </a:solidFill>
              <a:latin typeface="Poppins" panose="00000500000000000000" pitchFamily="2" charset="-18"/>
              <a:ea typeface="Montserrat Medium"/>
              <a:cs typeface="Poppins" panose="00000500000000000000" pitchFamily="2" charset="-18"/>
              <a:sym typeface="Montserrat Medium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986842" y="985837"/>
            <a:ext cx="7157158" cy="5116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spc="30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-18"/>
                <a:ea typeface="Montserrat"/>
                <a:cs typeface="Poppins" panose="00000500000000000000" pitchFamily="2" charset="-18"/>
                <a:sym typeface="Montserrat"/>
              </a:rPr>
              <a:t>ADRESA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986842" y="3348037"/>
            <a:ext cx="7157158" cy="5116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spc="30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-18"/>
                <a:ea typeface="Montserrat"/>
                <a:cs typeface="Poppins" panose="00000500000000000000" pitchFamily="2" charset="-18"/>
                <a:sym typeface="Montserrat"/>
              </a:rPr>
              <a:t>TELEFÓN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986842" y="5485448"/>
            <a:ext cx="7157158" cy="5116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-18"/>
                <a:ea typeface="Montserrat"/>
                <a:cs typeface="Poppins" panose="00000500000000000000" pitchFamily="2" charset="-18"/>
                <a:sym typeface="Montserrat"/>
              </a:rPr>
              <a:t>E-MAIL</a:t>
            </a:r>
          </a:p>
        </p:txBody>
      </p:sp>
      <p:sp>
        <p:nvSpPr>
          <p:cNvPr id="12" name="AutoShape 12"/>
          <p:cNvSpPr/>
          <p:nvPr/>
        </p:nvSpPr>
        <p:spPr>
          <a:xfrm>
            <a:off x="1028700" y="-228600"/>
            <a:ext cx="38100" cy="8229600"/>
          </a:xfrm>
          <a:prstGeom prst="rect">
            <a:avLst/>
          </a:prstGeom>
          <a:solidFill>
            <a:srgbClr val="202020"/>
          </a:solidFill>
        </p:spPr>
      </p:sp>
      <p:sp>
        <p:nvSpPr>
          <p:cNvPr id="18" name="Freeform 6">
            <a:extLst>
              <a:ext uri="{FF2B5EF4-FFF2-40B4-BE49-F238E27FC236}">
                <a16:creationId xmlns:a16="http://schemas.microsoft.com/office/drawing/2014/main" id="{C09577BB-8B93-4BC9-B8D1-B50CD25707A2}"/>
              </a:ext>
            </a:extLst>
          </p:cNvPr>
          <p:cNvSpPr/>
          <p:nvPr/>
        </p:nvSpPr>
        <p:spPr>
          <a:xfrm>
            <a:off x="226085" y="8572500"/>
            <a:ext cx="1605229" cy="1526605"/>
          </a:xfrm>
          <a:custGeom>
            <a:avLst/>
            <a:gdLst/>
            <a:ahLst/>
            <a:cxnLst/>
            <a:rect l="l" t="t" r="r" b="b"/>
            <a:pathLst>
              <a:path w="3251922" h="3251922">
                <a:moveTo>
                  <a:pt x="0" y="0"/>
                </a:moveTo>
                <a:lnTo>
                  <a:pt x="3251922" y="0"/>
                </a:lnTo>
                <a:lnTo>
                  <a:pt x="3251922" y="3251922"/>
                </a:lnTo>
                <a:lnTo>
                  <a:pt x="0" y="32519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lum contrast="-4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>
            <a:off x="17678400" y="-114300"/>
            <a:ext cx="76200" cy="10782300"/>
          </a:xfrm>
          <a:prstGeom prst="rect">
            <a:avLst/>
          </a:prstGeom>
          <a:solidFill>
            <a:srgbClr val="202020"/>
          </a:solidFill>
        </p:spPr>
      </p:sp>
      <p:sp>
        <p:nvSpPr>
          <p:cNvPr id="3" name="AutoShape 3"/>
          <p:cNvSpPr/>
          <p:nvPr/>
        </p:nvSpPr>
        <p:spPr>
          <a:xfrm>
            <a:off x="-704850" y="-342900"/>
            <a:ext cx="2264100" cy="11391900"/>
          </a:xfrm>
          <a:prstGeom prst="rect">
            <a:avLst/>
          </a:prstGeom>
          <a:solidFill>
            <a:srgbClr val="DA5B58"/>
          </a:solidFill>
        </p:spPr>
      </p:sp>
      <p:sp>
        <p:nvSpPr>
          <p:cNvPr id="4" name="TextBox 4"/>
          <p:cNvSpPr txBox="1"/>
          <p:nvPr/>
        </p:nvSpPr>
        <p:spPr>
          <a:xfrm>
            <a:off x="2209800" y="647700"/>
            <a:ext cx="10439400" cy="9509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875"/>
              </a:lnSpc>
            </a:pPr>
            <a:r>
              <a:rPr lang="sk-SK" sz="8000" dirty="0">
                <a:latin typeface="Poppins Black" panose="00000A00000000000000" pitchFamily="2" charset="-18"/>
                <a:cs typeface="Poppins Black" panose="00000A00000000000000" pitchFamily="2" charset="-18"/>
              </a:rPr>
              <a:t>ZMENA</a:t>
            </a:r>
            <a:r>
              <a:rPr lang="sk-SK" sz="8000" dirty="0">
                <a:solidFill>
                  <a:srgbClr val="EF7816"/>
                </a:solidFill>
                <a:latin typeface="Poppins Black" panose="00000A00000000000000" pitchFamily="2" charset="-18"/>
                <a:cs typeface="Poppins Black" panose="00000A00000000000000" pitchFamily="2" charset="-18"/>
              </a:rPr>
              <a:t> </a:t>
            </a:r>
            <a:r>
              <a:rPr lang="sk-SK" sz="8000" dirty="0">
                <a:latin typeface="Poppins Black" panose="00000A00000000000000" pitchFamily="2" charset="-18"/>
                <a:cs typeface="Poppins Black" panose="00000A00000000000000" pitchFamily="2" charset="-18"/>
              </a:rPr>
              <a:t>JAZYKA</a:t>
            </a:r>
            <a:endParaRPr lang="en-US" sz="8000" b="1" spc="495" dirty="0">
              <a:latin typeface="Poppins" panose="00000500000000000000" pitchFamily="2" charset="-18"/>
              <a:ea typeface="Montserrat Medium"/>
              <a:cs typeface="Poppins" panose="00000500000000000000" pitchFamily="2" charset="-18"/>
              <a:sym typeface="Montserrat Medium"/>
            </a:endParaRPr>
          </a:p>
        </p:txBody>
      </p:sp>
      <p:pic>
        <p:nvPicPr>
          <p:cNvPr id="11" name="Zástupný objekt pre obsah 4" descr="Obrázok, na ktorom je text&#10;&#10;Automaticky generovaný popis">
            <a:extLst>
              <a:ext uri="{FF2B5EF4-FFF2-40B4-BE49-F238E27FC236}">
                <a16:creationId xmlns:a16="http://schemas.microsoft.com/office/drawing/2014/main" id="{20A78100-DC46-3BFE-19ED-E9E3CE183A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1359" b="12577"/>
          <a:stretch/>
        </p:blipFill>
        <p:spPr>
          <a:xfrm>
            <a:off x="3886200" y="1790700"/>
            <a:ext cx="12877800" cy="823369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76300" y="2552700"/>
            <a:ext cx="38100" cy="8229600"/>
          </a:xfrm>
          <a:prstGeom prst="rect">
            <a:avLst/>
          </a:prstGeom>
          <a:solidFill>
            <a:srgbClr val="202020"/>
          </a:solidFill>
        </p:spPr>
      </p:sp>
      <p:sp>
        <p:nvSpPr>
          <p:cNvPr id="3" name="AutoShape 3"/>
          <p:cNvSpPr/>
          <p:nvPr/>
        </p:nvSpPr>
        <p:spPr>
          <a:xfrm>
            <a:off x="-261366" y="-438150"/>
            <a:ext cx="2552700" cy="4076700"/>
          </a:xfrm>
          <a:prstGeom prst="rect">
            <a:avLst/>
          </a:prstGeom>
          <a:solidFill>
            <a:srgbClr val="DA5B58"/>
          </a:solidFill>
        </p:spPr>
      </p:sp>
      <p:sp>
        <p:nvSpPr>
          <p:cNvPr id="5" name="TextBox 5"/>
          <p:cNvSpPr txBox="1"/>
          <p:nvPr/>
        </p:nvSpPr>
        <p:spPr>
          <a:xfrm>
            <a:off x="1842072" y="746919"/>
            <a:ext cx="12930018" cy="1133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800"/>
              </a:lnSpc>
            </a:pPr>
            <a:r>
              <a:rPr lang="sk-SK" sz="8000" b="1" spc="72" dirty="0">
                <a:solidFill>
                  <a:srgbClr val="202020"/>
                </a:solidFill>
                <a:latin typeface="Poppins Black" panose="00000A00000000000000" pitchFamily="2" charset="-18"/>
                <a:ea typeface="Montserrat Medium"/>
                <a:cs typeface="Poppins Black" panose="00000A00000000000000" pitchFamily="2" charset="-18"/>
                <a:sym typeface="Montserrat Medium"/>
              </a:rPr>
              <a:t>PRIPOJ   </a:t>
            </a:r>
            <a:r>
              <a:rPr lang="sk-SK" sz="8000" b="1" spc="72" dirty="0" err="1">
                <a:solidFill>
                  <a:srgbClr val="202020"/>
                </a:solidFill>
                <a:latin typeface="Poppins Black" panose="00000A00000000000000" pitchFamily="2" charset="-18"/>
                <a:ea typeface="Montserrat Medium"/>
                <a:cs typeface="Poppins Black" panose="00000A00000000000000" pitchFamily="2" charset="-18"/>
                <a:sym typeface="Montserrat Medium"/>
              </a:rPr>
              <a:t>mBota</a:t>
            </a:r>
            <a:endParaRPr lang="en-US" sz="8000" b="1" spc="72" dirty="0">
              <a:solidFill>
                <a:srgbClr val="202020"/>
              </a:solidFill>
              <a:latin typeface="Poppins Black" panose="00000A00000000000000" pitchFamily="2" charset="-18"/>
              <a:ea typeface="Montserrat Medium"/>
              <a:cs typeface="Poppins Black" panose="00000A00000000000000" pitchFamily="2" charset="-18"/>
              <a:sym typeface="Montserrat Medium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17849850" y="-53801"/>
            <a:ext cx="1447800" cy="10378901"/>
          </a:xfrm>
          <a:prstGeom prst="rect">
            <a:avLst/>
          </a:prstGeom>
          <a:solidFill>
            <a:srgbClr val="DA5B58"/>
          </a:solidFill>
        </p:spPr>
      </p:sp>
      <p:pic>
        <p:nvPicPr>
          <p:cNvPr id="11" name="Zástupný objekt pre obsah 14" descr="Obrázok, na ktorom je text&#10;&#10;Automaticky generovaný popis">
            <a:extLst>
              <a:ext uri="{FF2B5EF4-FFF2-40B4-BE49-F238E27FC236}">
                <a16:creationId xmlns:a16="http://schemas.microsoft.com/office/drawing/2014/main" id="{9DD1FEA4-39EC-8C8B-CFBF-7E11D1D91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2198170"/>
            <a:ext cx="8309851" cy="762428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Obrázok 11" descr="Obrázok, na ktorom je text&#10;&#10;Automaticky generovaný popis">
            <a:extLst>
              <a:ext uri="{FF2B5EF4-FFF2-40B4-BE49-F238E27FC236}">
                <a16:creationId xmlns:a16="http://schemas.microsoft.com/office/drawing/2014/main" id="{26C13471-6348-D4F0-5A86-782AD47068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34800" y="1609445"/>
            <a:ext cx="5728576" cy="821301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>
            <a:off x="914400" y="-419100"/>
            <a:ext cx="76200" cy="11201400"/>
          </a:xfrm>
          <a:prstGeom prst="rect">
            <a:avLst/>
          </a:prstGeom>
          <a:solidFill>
            <a:srgbClr val="202020"/>
          </a:solidFill>
        </p:spPr>
      </p:sp>
      <p:sp>
        <p:nvSpPr>
          <p:cNvPr id="3" name="AutoShape 3"/>
          <p:cNvSpPr/>
          <p:nvPr/>
        </p:nvSpPr>
        <p:spPr>
          <a:xfrm>
            <a:off x="-228600" y="266700"/>
            <a:ext cx="21063966" cy="1600200"/>
          </a:xfrm>
          <a:prstGeom prst="rect">
            <a:avLst/>
          </a:prstGeom>
          <a:solidFill>
            <a:srgbClr val="DA5B58"/>
          </a:solidFill>
        </p:spPr>
      </p:sp>
      <p:sp>
        <p:nvSpPr>
          <p:cNvPr id="5" name="TextBox 5"/>
          <p:cNvSpPr txBox="1"/>
          <p:nvPr/>
        </p:nvSpPr>
        <p:spPr>
          <a:xfrm>
            <a:off x="2755692" y="537199"/>
            <a:ext cx="14605251" cy="11049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800"/>
              </a:lnSpc>
            </a:pPr>
            <a:r>
              <a:rPr lang="sk-SK" sz="6000" b="1" spc="72" dirty="0">
                <a:latin typeface="Poppins Black" panose="00000A00000000000000" pitchFamily="2" charset="-18"/>
                <a:ea typeface="Montserrat Medium"/>
                <a:cs typeface="Poppins Black" panose="00000A00000000000000" pitchFamily="2" charset="-18"/>
                <a:sym typeface="Montserrat Medium"/>
              </a:rPr>
              <a:t>Skontroluj, či je  </a:t>
            </a:r>
            <a:r>
              <a:rPr lang="sk-SK" sz="7200" b="1" spc="72" dirty="0" err="1">
                <a:latin typeface="Poppins Black" panose="00000A00000000000000" pitchFamily="2" charset="-18"/>
                <a:ea typeface="Montserrat Medium"/>
                <a:cs typeface="Poppins Black" panose="00000A00000000000000" pitchFamily="2" charset="-18"/>
                <a:sym typeface="Montserrat Medium"/>
              </a:rPr>
              <a:t>mBot</a:t>
            </a:r>
            <a:r>
              <a:rPr lang="sk-SK" sz="6000" b="1" spc="72" dirty="0">
                <a:latin typeface="Poppins Black" panose="00000A00000000000000" pitchFamily="2" charset="-18"/>
                <a:ea typeface="Montserrat Medium"/>
                <a:cs typeface="Poppins Black" panose="00000A00000000000000" pitchFamily="2" charset="-18"/>
                <a:sym typeface="Montserrat Medium"/>
              </a:rPr>
              <a:t>  pripojený</a:t>
            </a:r>
            <a:endParaRPr lang="en-US" sz="6000" b="1" spc="72" dirty="0">
              <a:latin typeface="Poppins Black" panose="00000A00000000000000" pitchFamily="2" charset="-18"/>
              <a:ea typeface="Montserrat Medium"/>
              <a:cs typeface="Poppins Black" panose="00000A00000000000000" pitchFamily="2" charset="-18"/>
              <a:sym typeface="Montserrat Medium"/>
            </a:endParaRP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8575BAD3-7CDA-8640-1A7B-E4D5FCC1D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2247900"/>
            <a:ext cx="9677400" cy="774496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Freeform 6">
            <a:extLst>
              <a:ext uri="{FF2B5EF4-FFF2-40B4-BE49-F238E27FC236}">
                <a16:creationId xmlns:a16="http://schemas.microsoft.com/office/drawing/2014/main" id="{05B34161-3D1A-4917-8FE1-1D4BF1397569}"/>
              </a:ext>
            </a:extLst>
          </p:cNvPr>
          <p:cNvSpPr/>
          <p:nvPr/>
        </p:nvSpPr>
        <p:spPr>
          <a:xfrm>
            <a:off x="16078200" y="7995986"/>
            <a:ext cx="3100081" cy="2948240"/>
          </a:xfrm>
          <a:custGeom>
            <a:avLst/>
            <a:gdLst/>
            <a:ahLst/>
            <a:cxnLst/>
            <a:rect l="l" t="t" r="r" b="b"/>
            <a:pathLst>
              <a:path w="3251922" h="3251922">
                <a:moveTo>
                  <a:pt x="0" y="0"/>
                </a:moveTo>
                <a:lnTo>
                  <a:pt x="3251922" y="0"/>
                </a:lnTo>
                <a:lnTo>
                  <a:pt x="3251922" y="3251922"/>
                </a:lnTo>
                <a:lnTo>
                  <a:pt x="0" y="32519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lum contrast="-4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672739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-152400" y="8156823"/>
            <a:ext cx="21063966" cy="1600200"/>
          </a:xfrm>
          <a:prstGeom prst="rect">
            <a:avLst/>
          </a:prstGeom>
          <a:solidFill>
            <a:srgbClr val="DA5B58"/>
          </a:solidFill>
        </p:spPr>
      </p:sp>
      <p:sp>
        <p:nvSpPr>
          <p:cNvPr id="5" name="TextBox 5"/>
          <p:cNvSpPr txBox="1"/>
          <p:nvPr/>
        </p:nvSpPr>
        <p:spPr>
          <a:xfrm>
            <a:off x="3648457" y="8392666"/>
            <a:ext cx="14605251" cy="11285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800"/>
              </a:lnSpc>
            </a:pPr>
            <a:r>
              <a:rPr lang="sk-SK" sz="6000" b="1" spc="72" dirty="0">
                <a:latin typeface="Poppins Black" panose="00000A00000000000000" pitchFamily="2" charset="-18"/>
                <a:ea typeface="Montserrat Medium"/>
                <a:cs typeface="Poppins Black" panose="00000A00000000000000" pitchFamily="2" charset="-18"/>
                <a:sym typeface="Montserrat Medium"/>
              </a:rPr>
              <a:t>Pridaj rozšírenia pre </a:t>
            </a:r>
            <a:r>
              <a:rPr lang="sk-SK" sz="7200" b="1" spc="72" dirty="0" err="1">
                <a:latin typeface="Poppins Black" panose="00000A00000000000000" pitchFamily="2" charset="-18"/>
                <a:ea typeface="Montserrat Medium"/>
                <a:cs typeface="Poppins Black" panose="00000A00000000000000" pitchFamily="2" charset="-18"/>
                <a:sym typeface="Montserrat Medium"/>
              </a:rPr>
              <a:t>mBot</a:t>
            </a:r>
            <a:r>
              <a:rPr lang="sk-SK" sz="6000" b="1" spc="72" dirty="0" err="1">
                <a:latin typeface="Poppins Black" panose="00000A00000000000000" pitchFamily="2" charset="-18"/>
                <a:ea typeface="Montserrat Medium"/>
                <a:cs typeface="Poppins Black" panose="00000A00000000000000" pitchFamily="2" charset="-18"/>
                <a:sym typeface="Montserrat Medium"/>
              </a:rPr>
              <a:t>a</a:t>
            </a:r>
            <a:endParaRPr lang="en-US" sz="6000" b="1" spc="72" dirty="0">
              <a:latin typeface="Poppins Black" panose="00000A00000000000000" pitchFamily="2" charset="-18"/>
              <a:ea typeface="Montserrat Medium"/>
              <a:cs typeface="Poppins Black" panose="00000A00000000000000" pitchFamily="2" charset="-18"/>
              <a:sym typeface="Montserrat Medium"/>
            </a:endParaRPr>
          </a:p>
        </p:txBody>
      </p:sp>
      <p:pic>
        <p:nvPicPr>
          <p:cNvPr id="7" name="Obrázok 6" descr="Obrázok, na ktorom je text, snímka obrazovky, vnútri, elektronické&#10;&#10;Automaticky generovaný popis">
            <a:extLst>
              <a:ext uri="{FF2B5EF4-FFF2-40B4-BE49-F238E27FC236}">
                <a16:creationId xmlns:a16="http://schemas.microsoft.com/office/drawing/2014/main" id="{39F024E4-9182-65F0-4E20-8A4FDE058D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11" r="2" b="2"/>
          <a:stretch/>
        </p:blipFill>
        <p:spPr>
          <a:xfrm>
            <a:off x="457200" y="1257300"/>
            <a:ext cx="8476132" cy="615647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Zástupný objekt pre obsah 6">
            <a:extLst>
              <a:ext uri="{FF2B5EF4-FFF2-40B4-BE49-F238E27FC236}">
                <a16:creationId xmlns:a16="http://schemas.microsoft.com/office/drawing/2014/main" id="{7E762BAC-599F-6AB3-B71C-D9FF49196B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313" r="16335" b="1"/>
          <a:stretch/>
        </p:blipFill>
        <p:spPr>
          <a:xfrm>
            <a:off x="9525000" y="1257300"/>
            <a:ext cx="8400113" cy="615647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2456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602200" y="-114300"/>
            <a:ext cx="76200" cy="10782300"/>
          </a:xfrm>
          <a:prstGeom prst="rect">
            <a:avLst/>
          </a:prstGeom>
          <a:solidFill>
            <a:srgbClr val="202020"/>
          </a:solidFill>
        </p:spPr>
      </p:sp>
      <p:sp>
        <p:nvSpPr>
          <p:cNvPr id="3" name="AutoShape 3"/>
          <p:cNvSpPr/>
          <p:nvPr/>
        </p:nvSpPr>
        <p:spPr>
          <a:xfrm>
            <a:off x="-704850" y="-342900"/>
            <a:ext cx="2264100" cy="11391900"/>
          </a:xfrm>
          <a:prstGeom prst="rect">
            <a:avLst/>
          </a:prstGeom>
          <a:solidFill>
            <a:srgbClr val="DA5B58"/>
          </a:solidFill>
        </p:spPr>
      </p:sp>
      <p:sp>
        <p:nvSpPr>
          <p:cNvPr id="4" name="TextBox 4"/>
          <p:cNvSpPr txBox="1"/>
          <p:nvPr/>
        </p:nvSpPr>
        <p:spPr>
          <a:xfrm>
            <a:off x="2209800" y="723900"/>
            <a:ext cx="15697200" cy="8848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875"/>
              </a:lnSpc>
            </a:pPr>
            <a:r>
              <a:rPr lang="sk-SK" sz="6000" dirty="0">
                <a:latin typeface="Poppins Black" panose="00000A00000000000000" pitchFamily="2" charset="-18"/>
                <a:cs typeface="Poppins Black" panose="00000A00000000000000" pitchFamily="2" charset="-18"/>
              </a:rPr>
              <a:t>Skontroluj pridané rozšírenia</a:t>
            </a:r>
            <a:endParaRPr lang="en-US" sz="6000" b="1" spc="495" dirty="0">
              <a:latin typeface="Poppins" panose="00000500000000000000" pitchFamily="2" charset="-18"/>
              <a:ea typeface="Montserrat Medium"/>
              <a:cs typeface="Poppins" panose="00000500000000000000" pitchFamily="2" charset="-18"/>
              <a:sym typeface="Montserrat Medium"/>
            </a:endParaRPr>
          </a:p>
        </p:txBody>
      </p:sp>
      <p:pic>
        <p:nvPicPr>
          <p:cNvPr id="6" name="Zástupný objekt pre obsah 8" descr="Obrázok, na ktorom je text&#10;&#10;Automaticky generovaný popis">
            <a:extLst>
              <a:ext uri="{FF2B5EF4-FFF2-40B4-BE49-F238E27FC236}">
                <a16:creationId xmlns:a16="http://schemas.microsoft.com/office/drawing/2014/main" id="{61029D5A-7348-4A96-F264-F76371A61C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092" t="28299"/>
          <a:stretch/>
        </p:blipFill>
        <p:spPr>
          <a:xfrm>
            <a:off x="3886200" y="2095500"/>
            <a:ext cx="10820400" cy="784887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5325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>
            <a:off x="533400" y="-114300"/>
            <a:ext cx="45719" cy="10668000"/>
          </a:xfrm>
          <a:prstGeom prst="rect">
            <a:avLst/>
          </a:prstGeom>
          <a:solidFill>
            <a:srgbClr val="202020"/>
          </a:solidFill>
        </p:spPr>
      </p:sp>
      <p:sp>
        <p:nvSpPr>
          <p:cNvPr id="3" name="AutoShape 3"/>
          <p:cNvSpPr/>
          <p:nvPr/>
        </p:nvSpPr>
        <p:spPr>
          <a:xfrm>
            <a:off x="-2971800" y="419100"/>
            <a:ext cx="15925800" cy="2614599"/>
          </a:xfrm>
          <a:prstGeom prst="rect">
            <a:avLst/>
          </a:prstGeom>
          <a:solidFill>
            <a:srgbClr val="DA5B58"/>
          </a:solidFill>
        </p:spPr>
      </p:sp>
      <p:sp>
        <p:nvSpPr>
          <p:cNvPr id="4" name="TextBox 4"/>
          <p:cNvSpPr txBox="1"/>
          <p:nvPr/>
        </p:nvSpPr>
        <p:spPr>
          <a:xfrm>
            <a:off x="1056840" y="750815"/>
            <a:ext cx="16154400" cy="21845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800"/>
              </a:lnSpc>
            </a:pPr>
            <a:r>
              <a:rPr lang="sk-SK" sz="6000" dirty="0">
                <a:latin typeface="Poppins Black" panose="00000A00000000000000" pitchFamily="2" charset="-18"/>
                <a:cs typeface="Poppins Black" panose="00000A00000000000000" pitchFamily="2" charset="-18"/>
              </a:rPr>
              <a:t>Použi </a:t>
            </a:r>
            <a:r>
              <a:rPr lang="sk-SK" sz="6000" dirty="0" err="1">
                <a:latin typeface="Poppins Black" panose="00000A00000000000000" pitchFamily="2" charset="-18"/>
                <a:cs typeface="Poppins Black" panose="00000A00000000000000" pitchFamily="2" charset="-18"/>
              </a:rPr>
              <a:t>nápovedu</a:t>
            </a:r>
            <a:r>
              <a:rPr lang="sk-SK" sz="6000" dirty="0">
                <a:latin typeface="Poppins Black" panose="00000A00000000000000" pitchFamily="2" charset="-18"/>
                <a:cs typeface="Poppins Black" panose="00000A00000000000000" pitchFamily="2" charset="-18"/>
              </a:rPr>
              <a:t>!</a:t>
            </a:r>
            <a:br>
              <a:rPr lang="sk-SK" sz="6000" dirty="0">
                <a:solidFill>
                  <a:schemeClr val="bg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sk-SK" sz="4800" dirty="0">
                <a:solidFill>
                  <a:schemeClr val="bg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(Klik pravým </a:t>
            </a:r>
            <a:r>
              <a:rPr lang="sk-SK" sz="4800" dirty="0" err="1">
                <a:solidFill>
                  <a:schemeClr val="bg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tlačítkom</a:t>
            </a:r>
            <a:r>
              <a:rPr lang="sk-SK" sz="4800" dirty="0">
                <a:solidFill>
                  <a:schemeClr val="bg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myši na blok)</a:t>
            </a:r>
            <a:endParaRPr lang="en-US" sz="4800" b="1" spc="72" dirty="0">
              <a:solidFill>
                <a:schemeClr val="bg1"/>
              </a:solidFill>
              <a:latin typeface="Poppins" panose="00000500000000000000" pitchFamily="2" charset="-18"/>
              <a:ea typeface="Montserrat Medium"/>
              <a:cs typeface="Poppins" panose="00000500000000000000" pitchFamily="2" charset="-18"/>
              <a:sym typeface="Montserrat Medium"/>
            </a:endParaRPr>
          </a:p>
        </p:txBody>
      </p:sp>
      <p:pic>
        <p:nvPicPr>
          <p:cNvPr id="7" name="Zástupný objekt pre obsah 4" descr="Obrázok, na ktorom je text&#10;&#10;Automaticky generovaný popis">
            <a:extLst>
              <a:ext uri="{FF2B5EF4-FFF2-40B4-BE49-F238E27FC236}">
                <a16:creationId xmlns:a16="http://schemas.microsoft.com/office/drawing/2014/main" id="{4C4E16A7-F922-53F0-1188-7F9B2A55F1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326" y="3636697"/>
            <a:ext cx="13106400" cy="631400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Freeform 6">
            <a:extLst>
              <a:ext uri="{FF2B5EF4-FFF2-40B4-BE49-F238E27FC236}">
                <a16:creationId xmlns:a16="http://schemas.microsoft.com/office/drawing/2014/main" id="{313BC557-5067-466E-9BBB-8F1D2DCD1205}"/>
              </a:ext>
            </a:extLst>
          </p:cNvPr>
          <p:cNvSpPr/>
          <p:nvPr/>
        </p:nvSpPr>
        <p:spPr>
          <a:xfrm>
            <a:off x="16078200" y="7995986"/>
            <a:ext cx="3100081" cy="2948240"/>
          </a:xfrm>
          <a:custGeom>
            <a:avLst/>
            <a:gdLst/>
            <a:ahLst/>
            <a:cxnLst/>
            <a:rect l="l" t="t" r="r" b="b"/>
            <a:pathLst>
              <a:path w="3251922" h="3251922">
                <a:moveTo>
                  <a:pt x="0" y="0"/>
                </a:moveTo>
                <a:lnTo>
                  <a:pt x="3251922" y="0"/>
                </a:lnTo>
                <a:lnTo>
                  <a:pt x="3251922" y="3251922"/>
                </a:lnTo>
                <a:lnTo>
                  <a:pt x="0" y="32519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lum contrast="-4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6820519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658</Words>
  <Application>Microsoft Office PowerPoint</Application>
  <PresentationFormat>Vlastná</PresentationFormat>
  <Paragraphs>160</Paragraphs>
  <Slides>39</Slides>
  <Notes>5</Notes>
  <HiddenSlides>0</HiddenSlides>
  <MMClips>0</MMClips>
  <ScaleCrop>false</ScaleCrop>
  <HeadingPairs>
    <vt:vector size="6" baseType="variant">
      <vt:variant>
        <vt:lpstr>Použité písma</vt:lpstr>
      </vt:variant>
      <vt:variant>
        <vt:i4>8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39</vt:i4>
      </vt:variant>
    </vt:vector>
  </HeadingPairs>
  <TitlesOfParts>
    <vt:vector size="48" baseType="lpstr">
      <vt:lpstr>Poppins Black</vt:lpstr>
      <vt:lpstr>Montserrat Extra-Light</vt:lpstr>
      <vt:lpstr>Poppins</vt:lpstr>
      <vt:lpstr>Montserrat Medium</vt:lpstr>
      <vt:lpstr>Malgun Gothic</vt:lpstr>
      <vt:lpstr>Montserrat</vt:lpstr>
      <vt:lpstr>Arial</vt:lpstr>
      <vt:lpstr>Calibri</vt:lpstr>
      <vt:lpstr>Office Theme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Úloha č. 1 - experimentujte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Pincova Lenka</dc:creator>
  <cp:lastModifiedBy>Pincova Lenka</cp:lastModifiedBy>
  <cp:revision>12</cp:revision>
  <dcterms:created xsi:type="dcterms:W3CDTF">2006-08-16T00:00:00Z</dcterms:created>
  <dcterms:modified xsi:type="dcterms:W3CDTF">2025-08-05T06:18:33Z</dcterms:modified>
  <dc:identifier>DAGl5sMmJTo</dc:identifier>
</cp:coreProperties>
</file>