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9" r:id="rId16"/>
    <p:sldId id="283" r:id="rId17"/>
    <p:sldId id="284" r:id="rId18"/>
  </p:sldIdLst>
  <p:sldSz cx="18288000" cy="10287000"/>
  <p:notesSz cx="6858000" cy="9144000"/>
  <p:embeddedFontLst>
    <p:embeddedFont>
      <p:font typeface="Inter" panose="020B0604020202020204" charset="0"/>
      <p:bold r:id="rId20"/>
      <p:boldItalic r:id="rId21"/>
    </p:embeddedFont>
    <p:embeddedFont>
      <p:font typeface="Poppins" panose="00000500000000000000" pitchFamily="2" charset="-18"/>
      <p:regular r:id="rId22"/>
      <p:bold r:id="rId23"/>
      <p:italic r:id="rId24"/>
      <p:boldItalic r:id="rId25"/>
    </p:embeddedFont>
    <p:embeddedFont>
      <p:font typeface="Poppins Black" panose="020B0502040204020203" pitchFamily="2" charset="-18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82BomsMJI0tZOf27FMY9XmCpQ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40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3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3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3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36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37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38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bg>
      <p:bgPr>
        <a:solidFill>
          <a:srgbClr val="000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39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mma.app/docs/Jak-psat-prompty-pro-jazykove-modely-ak25csb8rli63a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faq.org/posts/2019/10/3-technologies-that-could-change-the-world/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>
            <a:gsLst>
              <a:gs pos="0">
                <a:srgbClr val="FC918C"/>
              </a:gs>
              <a:gs pos="68000">
                <a:srgbClr val="F4F4F4"/>
              </a:gs>
              <a:gs pos="100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2133600" y="4838700"/>
            <a:ext cx="14478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umělá inteligence mění svět</a:t>
            </a:r>
            <a:endParaRPr sz="1197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1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9159" y="302620"/>
            <a:ext cx="3321642" cy="332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50" y="3385894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8241" y="3347855"/>
            <a:ext cx="2151503" cy="66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2133600" y="8346058"/>
            <a:ext cx="8338258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1.8.2025</a:t>
            </a:r>
            <a:endParaRPr sz="30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7850238" y="790426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7850238" y="2987576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8143280" y="3280619"/>
            <a:ext cx="4506515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Rozdělení složitých úkolů: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43281" y="3893642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 komplexnější úkoly je často efektivnější rozdělit je do několika menších, lépe zvládnutelných promptů.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7850238" y="5377458"/>
            <a:ext cx="9445526" cy="4119116"/>
          </a:xfrm>
          <a:prstGeom prst="roundRect">
            <a:avLst>
              <a:gd name="adj" fmla="val 2891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8143281" y="5670500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8143281" y="6283525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"Definuj cílovou skupinu pro náš nový produkt - ručně vyráběné mýdlo z přírodních surovin."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"Na základě definované cílové skupiny navrhni tři klíčové prodejní argumenty."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8143281" y="8296276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"Vytvoř návrh marketingové strategie pro oslovení této cílové skupiny s využitím těchto prodejních argumentů."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992238" y="883295"/>
            <a:ext cx="7078266" cy="66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125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Praktické tipy a doporučení</a:t>
            </a:r>
            <a:endParaRPr sz="4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38" y="1866751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/>
          <p:nvPr/>
        </p:nvSpPr>
        <p:spPr>
          <a:xfrm>
            <a:off x="2374404" y="2079278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63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Experimentujte:</a:t>
            </a:r>
            <a:endParaRPr sz="20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2374404" y="2539007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Nebojte se zkoušet různé formulace promptů a sledujte, jak se mění výstupy modelu.</a:t>
            </a:r>
            <a:endParaRPr sz="1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38" y="3431977"/>
            <a:ext cx="1063229" cy="1275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/>
          <p:nvPr/>
        </p:nvSpPr>
        <p:spPr>
          <a:xfrm>
            <a:off x="2374404" y="3644504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63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Buďte trpěliví:</a:t>
            </a:r>
            <a:endParaRPr sz="20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374404" y="4104235"/>
            <a:ext cx="8063359" cy="34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Někdy trvá déle najít ten správný prompt, který přinese požadovaný výsledek.</a:t>
            </a:r>
            <a:endParaRPr sz="1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238" y="4707880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/>
          <p:nvPr/>
        </p:nvSpPr>
        <p:spPr>
          <a:xfrm>
            <a:off x="2374404" y="4920407"/>
            <a:ext cx="2754958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63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Analyzujte odpovědi:</a:t>
            </a:r>
            <a:endParaRPr sz="20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374404" y="5380136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Věnujte pozornost, jak model reaguje na vaše prompty, což vám pomůže lépe porozumět jeho možnostem i omezením.</a:t>
            </a:r>
            <a:endParaRPr sz="1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7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238" y="6273105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/>
          <p:nvPr/>
        </p:nvSpPr>
        <p:spPr>
          <a:xfrm>
            <a:off x="2374404" y="6485633"/>
            <a:ext cx="3387478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63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Nástroje pro promptování:</a:t>
            </a:r>
            <a:endParaRPr sz="20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2374404" y="6945362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Seznamte se s různými nástroji a platformami, které vám usnadní tvorbu a správu promptů.</a:t>
            </a:r>
            <a:endParaRPr sz="1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7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2238" y="7838331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2374404" y="8050858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63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Etické aspekty:</a:t>
            </a:r>
            <a:endParaRPr sz="20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2374404" y="8510587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Mějte na paměti etické otázky spojené s používáním jazykových modelů, jako je šíření dezinformací a předsudků.</a:t>
            </a:r>
            <a:endParaRPr sz="1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/>
          <p:nvPr/>
        </p:nvSpPr>
        <p:spPr>
          <a:xfrm>
            <a:off x="14275902" y="9258300"/>
            <a:ext cx="7783998" cy="22098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12864794" y="7762648"/>
            <a:ext cx="2222137" cy="2222137"/>
          </a:xfrm>
          <a:custGeom>
            <a:avLst/>
            <a:gdLst/>
            <a:ahLst/>
            <a:cxnLst/>
            <a:rect l="l" t="t" r="r" b="b"/>
            <a:pathLst>
              <a:path w="2222137" h="2222137" extrusionOk="0">
                <a:moveTo>
                  <a:pt x="0" y="0"/>
                </a:moveTo>
                <a:lnTo>
                  <a:pt x="2222136" y="0"/>
                </a:lnTo>
                <a:lnTo>
                  <a:pt x="2222136" y="2222136"/>
                </a:lnTo>
                <a:lnTo>
                  <a:pt x="0" y="2222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1428750" y="3000472"/>
            <a:ext cx="1284715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JEŠTE JEDNOU PODLE AI</a:t>
            </a:r>
            <a:endParaRPr sz="8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1428750" y="4887660"/>
            <a:ext cx="8705850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u="sng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PREZENTACI V GAMMA.AI</a:t>
            </a:r>
            <a:endParaRPr sz="30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695325" y="2133600"/>
            <a:ext cx="38100" cy="82296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-767403" y="483870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17845967" y="114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17617367" y="-233680"/>
            <a:ext cx="495300" cy="48768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 descr="3D grafika obličeje"/>
          <p:cNvPicPr preferRelativeResize="0"/>
          <p:nvPr/>
        </p:nvPicPr>
        <p:blipFill rotWithShape="1">
          <a:blip r:embed="rId4">
            <a:alphaModFix/>
          </a:blip>
          <a:srcRect r="8084"/>
          <a:stretch/>
        </p:blipFill>
        <p:spPr>
          <a:xfrm>
            <a:off x="1016000" y="144561"/>
            <a:ext cx="6299200" cy="428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5">
            <a:alphaModFix/>
          </a:blip>
          <a:srcRect l="16973" r="22355"/>
          <a:stretch/>
        </p:blipFill>
        <p:spPr>
          <a:xfrm>
            <a:off x="1011238" y="4643120"/>
            <a:ext cx="6299200" cy="5834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9"/>
          <p:cNvSpPr txBox="1"/>
          <p:nvPr/>
        </p:nvSpPr>
        <p:spPr>
          <a:xfrm>
            <a:off x="1011238" y="10477500"/>
            <a:ext cx="6858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autora Neznámý autor s licencí </a:t>
            </a:r>
            <a:r>
              <a:rPr lang="cs-CZ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7945438" y="1265039"/>
            <a:ext cx="9047162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Formulujte jasné a konkrétní zadání.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Experimentujte s různými formulacemi dotazů (prompty).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Ověřujte si informace získané od AI, nejsou vždy 100% spolehlivé.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Buďte si vědomi možných zkreslení a "halucinací" AI.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Používejte AI jako pomocníka, nikoli jako konečnou autoritu.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Udržujte kontext v konverzacích pro lepší výsledky.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Zvažte etické důsledky a soukromí při sdílení dat s AI.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Pravidelně se seznamujte s novými funkcemi a možnostmi AI nástrojů.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Nekrmte AI citlivými nebo důvěrnými osobními daty.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Buďte trpěliví a učte se optimalizovat své interakce s AI.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2514600" y="2400300"/>
            <a:ext cx="1293001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DALŠÍ JAZYKOVÉ MODELY</a:t>
            </a:r>
            <a:endParaRPr sz="80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2506851" y="5143500"/>
            <a:ext cx="8458200" cy="383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 GPT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GEMINI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COPILOT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PERPLEXITY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CLAUDE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NOTEBOOK LM</a:t>
            </a:r>
            <a:endParaRPr/>
          </a:p>
          <a:p>
            <a:pPr marL="457200" marR="0" lvl="0" indent="-2540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2514600" y="2400300"/>
            <a:ext cx="1293001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DALŠÍ ZAJÍMAVÉ AI NÁSTROJE</a:t>
            </a:r>
            <a:endParaRPr sz="8000" b="1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2506851" y="5143500"/>
            <a:ext cx="8458200" cy="32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NAPKIN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CANVA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GAMA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ELEVENLABS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</a:t>
            </a:r>
            <a:endParaRPr/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HEYGEN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"/>
          <p:cNvSpPr txBox="1"/>
          <p:nvPr/>
        </p:nvSpPr>
        <p:spPr>
          <a:xfrm>
            <a:off x="571884" y="5829300"/>
            <a:ext cx="7772016" cy="24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A5C57"/>
              </a:buClr>
              <a:buSzPts val="7200"/>
              <a:buFont typeface="Poppins"/>
              <a:buNone/>
            </a:pPr>
            <a:r>
              <a:rPr lang="cs-CZ" sz="7200" b="1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DÍKY  </a:t>
            </a:r>
            <a:br>
              <a:rPr lang="cs-CZ" sz="7200" b="1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cs-CZ" sz="7200" b="1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ZA POZORNOSŤ!</a:t>
            </a:r>
            <a:endParaRPr/>
          </a:p>
        </p:txBody>
      </p:sp>
      <p:pic>
        <p:nvPicPr>
          <p:cNvPr id="447" name="Google Shape;4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999" y="654"/>
            <a:ext cx="9525001" cy="565336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8"/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  <a:gs pos="100000">
                <a:srgbClr val="DA5C5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84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8"/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409" y="3394439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6200" y="3314700"/>
            <a:ext cx="2286000" cy="70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/>
          <p:nvPr/>
        </p:nvSpPr>
        <p:spPr>
          <a:xfrm>
            <a:off x="16195565" y="2474900"/>
            <a:ext cx="2879383" cy="83836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9535445" y="7212013"/>
            <a:ext cx="7723855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>
                <a:solidFill>
                  <a:srgbClr val="202020"/>
                </a:solidFill>
                <a:latin typeface="Poppins"/>
                <a:ea typeface="Poppins"/>
                <a:cs typeface="Poppins"/>
                <a:sym typeface="Poppins"/>
              </a:rPr>
              <a:t>Kontaktujte nás</a:t>
            </a:r>
            <a:endParaRPr sz="8000" b="1">
              <a:solidFill>
                <a:srgbClr val="2020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1986842" y="4146391"/>
            <a:ext cx="7157158" cy="47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+420 608 610 969</a:t>
            </a:r>
            <a:endParaRPr sz="2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29"/>
          <p:cNvSpPr txBox="1"/>
          <p:nvPr/>
        </p:nvSpPr>
        <p:spPr>
          <a:xfrm>
            <a:off x="1986842" y="3348037"/>
            <a:ext cx="7157158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TELEFÓN</a:t>
            </a:r>
            <a:endParaRPr/>
          </a:p>
        </p:txBody>
      </p:sp>
      <p:sp>
        <p:nvSpPr>
          <p:cNvPr id="461" name="Google Shape;461;p29"/>
          <p:cNvSpPr txBox="1"/>
          <p:nvPr/>
        </p:nvSpPr>
        <p:spPr>
          <a:xfrm>
            <a:off x="1986842" y="6283802"/>
            <a:ext cx="7157158" cy="47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jan.zikuska@mzk.cz</a:t>
            </a:r>
            <a:endParaRPr sz="2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29"/>
          <p:cNvSpPr txBox="1"/>
          <p:nvPr/>
        </p:nvSpPr>
        <p:spPr>
          <a:xfrm>
            <a:off x="1986842" y="5485448"/>
            <a:ext cx="7157158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E-MAIL</a:t>
            </a:r>
            <a:endParaRPr/>
          </a:p>
        </p:txBody>
      </p:sp>
      <p:sp>
        <p:nvSpPr>
          <p:cNvPr id="463" name="Google Shape;463;p29"/>
          <p:cNvSpPr/>
          <p:nvPr/>
        </p:nvSpPr>
        <p:spPr>
          <a:xfrm>
            <a:off x="1028700" y="-2286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226085" y="8572500"/>
            <a:ext cx="1605229" cy="1526605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2438400" y="4576678"/>
            <a:ext cx="1293001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VELKÉ JAZYKOVÉ MODELY</a:t>
            </a:r>
            <a:endParaRPr sz="8000" b="1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7850238" y="203418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Proč je promptování důležité?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7850238" y="4231332"/>
            <a:ext cx="9445526" cy="1028998"/>
          </a:xfrm>
          <a:prstGeom prst="roundRect">
            <a:avLst>
              <a:gd name="adj" fmla="val 11573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8143280" y="4524375"/>
            <a:ext cx="8140005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Dobře formulovaný prompt = přesnější výstupy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7850238" y="5543847"/>
            <a:ext cx="9445526" cy="1028998"/>
          </a:xfrm>
          <a:prstGeom prst="roundRect">
            <a:avLst>
              <a:gd name="adj" fmla="val 11573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143280" y="5836890"/>
            <a:ext cx="6715720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Nová digitální gramotnost budoucnosti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7850238" y="6891784"/>
            <a:ext cx="9445526" cy="136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Jednoduše řečeno, je to umění a věda, jak efektivně komunikovat s jazykovými modely pomocí textových instrukcí (promptů), abychom získali požadované výstupy.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992238" y="1317426"/>
            <a:ext cx="9183440" cy="7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38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Principy efektivního promptování</a:t>
            </a:r>
            <a:endParaRPr sz="443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992238" y="2366368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1077218" y="2408857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25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2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729383" y="2444204"/>
            <a:ext cx="3148161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Jasnost a Specifičnost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729382" y="2934593"/>
            <a:ext cx="3843933" cy="181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Čím jasnější a specifičtější váš prompt je, tím lépe model porozumí vašim požadavkům a tím relevantnější bude jeho odpověď. Vyhněte se vágním formulacím.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5856835" y="2366368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5941815" y="2408857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25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2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6593979" y="2444204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Konkrétní instrukce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593979" y="2934592"/>
            <a:ext cx="3843933" cy="14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Používejte akční slovesa a jasně definujte, co od modelu očekáváte (např. "napiš", "vysvětli", "shrň", "porovnej").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992238" y="5202437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077218" y="5244926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25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2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729383" y="5280273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Kontext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729382" y="5770661"/>
            <a:ext cx="3843933" cy="181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Poskytněte modelu potřebný kontext, aby lépe pochopil téma a váš záměr. Můžete uvést pozadí, cílovou skupinu, formát výstupu apod.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5856835" y="5202437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5941815" y="5244926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25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2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6593979" y="5280273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Formát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6593979" y="5770661"/>
            <a:ext cx="3843933" cy="14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Pokud máte specifické požadavky na formát výstupu (např. seznam bodů, tabulka, esej), uveďte to v promptu.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992238" y="8038506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077218" y="8080995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25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2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729383" y="8116341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Tón a Styl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1729383" y="8606730"/>
            <a:ext cx="8708380" cy="3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Můžete ovlivnit tón a styl odpovědi (např. formální, neformální, vtipný, odborný).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8143281" y="4286994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Použití rolí: 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Požádejte model, aby se vžil do určité role (např. odborník, učitel, novinář). To může ovlivnit styl a hloubku odpovědi.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 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"Představ si, že jsi zkušený historik. Vysvětli, jaké byly hlavní příčiny první světové války."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143281" y="4286994"/>
            <a:ext cx="4361409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Stanovení limitů a hranic: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Pokud chcete, aby se model držel určitého rozsahu nebo tématu, jasně to uveďte.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 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Napiš krátký příběh (maximálně 150 slov) o setkání dvou cizinců v kavárně."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8143281" y="4286994"/>
            <a:ext cx="375612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Poskytování příkladů: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Ukázka požadovaného formátu nebo stylu může výrazně zlepšit kvalitu výstupu.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"Napiš recenzi na knihu 'Sto roků samoty' ve stylu recenzí na serveru Goodreads. Zde je příklad recenze: '...' 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8143281" y="4286994"/>
            <a:ext cx="375612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Poskytování příkladů: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Ukázka požadovaného formátu nebo stylu může výrazně zlepšit kvalitu výstupu.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"Napiš recenzi na knihu 'Sto roků samoty' ve stylu recenzí na serveru Goodreads. Zde je příklad recenze: '...' 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/>
          <p:nvPr/>
        </p:nvSpPr>
        <p:spPr>
          <a:xfrm>
            <a:off x="7850238" y="2023616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7850238" y="4220767"/>
            <a:ext cx="9445526" cy="1652736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8143280" y="4513809"/>
            <a:ext cx="4987230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Použití negativních omezení: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8143281" y="5126832"/>
            <a:ext cx="8859441" cy="4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Někdy je užitečné explicitně uvést, čemu se má model vyhnout.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7850238" y="6157020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8143281" y="6450062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8143281" y="7063086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"Vysvětli princip fungování jaderné elektrárny, ale nepoužívej složité technické termíny."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Vlastní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Poppins</vt:lpstr>
      <vt:lpstr>Poppins Black</vt:lpstr>
      <vt:lpstr>Arial</vt:lpstr>
      <vt:lpstr>Calibri</vt:lpstr>
      <vt:lpstr>Inter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Jan Zikuška</cp:lastModifiedBy>
  <cp:revision>1</cp:revision>
  <dcterms:created xsi:type="dcterms:W3CDTF">2006-08-16T00:00:00Z</dcterms:created>
  <dcterms:modified xsi:type="dcterms:W3CDTF">2025-08-01T08:15:24Z</dcterms:modified>
</cp:coreProperties>
</file>