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Montserrat ExtraLight"/>
      <p:regular r:id="rId24"/>
      <p:bold r:id="rId25"/>
      <p:italic r:id="rId26"/>
      <p:boldItalic r:id="rId27"/>
    </p:embeddedFont>
    <p:embeddedFont>
      <p:font typeface="Poppins Black"/>
      <p:bold r:id="rId28"/>
      <p:boldItalic r:id="rId29"/>
    </p:embeddedFont>
    <p:embeddedFont>
      <p:font typeface="Poppins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iA/E7+zMsM2RWPDvg7as4xkrq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MontserratExtraLight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ExtraLight-italic.fntdata"/><Relationship Id="rId25" Type="http://schemas.openxmlformats.org/officeDocument/2006/relationships/font" Target="fonts/MontserratExtraLight-bold.fntdata"/><Relationship Id="rId28" Type="http://schemas.openxmlformats.org/officeDocument/2006/relationships/font" Target="fonts/PoppinsBlack-bold.fntdata"/><Relationship Id="rId27" Type="http://schemas.openxmlformats.org/officeDocument/2006/relationships/font" Target="fonts/MontserratExtra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ExtraBold-boldItalic.fntdata"/><Relationship Id="rId30" Type="http://schemas.openxmlformats.org/officeDocument/2006/relationships/font" Target="fonts/PoppinsExtra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">
  <p:cSld name="Obsah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/>
          <p:nvPr/>
        </p:nvSpPr>
        <p:spPr>
          <a:xfrm>
            <a:off x="2743200" y="25527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1028700" y="-1141095"/>
            <a:ext cx="3429000" cy="88392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"/>
          <p:cNvSpPr txBox="1"/>
          <p:nvPr/>
        </p:nvSpPr>
        <p:spPr>
          <a:xfrm>
            <a:off x="3548942" y="1190625"/>
            <a:ext cx="13022039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Obsah</a:t>
            </a:r>
            <a:endParaRPr b="1" sz="8000">
              <a:solidFill>
                <a:srgbClr val="20202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" name="Google Shape;22;p14"/>
          <p:cNvSpPr txBox="1"/>
          <p:nvPr/>
        </p:nvSpPr>
        <p:spPr>
          <a:xfrm>
            <a:off x="5720642" y="3740158"/>
            <a:ext cx="5595058" cy="963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020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Lorem</a:t>
            </a:r>
            <a:endParaRPr sz="2800">
              <a:solidFill>
                <a:srgbClr val="2020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marR="0" rtl="0" algn="l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020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Ipsum</a:t>
            </a:r>
            <a:endParaRPr sz="2800">
              <a:solidFill>
                <a:srgbClr val="2020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23.png"/><Relationship Id="rId7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/>
          <p:nvPr/>
        </p:nvSpPr>
        <p:spPr>
          <a:xfrm>
            <a:off x="0" y="605835"/>
            <a:ext cx="18280450" cy="2556465"/>
          </a:xfrm>
          <a:prstGeom prst="rect">
            <a:avLst/>
          </a:prstGeom>
          <a:gradFill>
            <a:gsLst>
              <a:gs pos="0">
                <a:srgbClr val="FC918C"/>
              </a:gs>
              <a:gs pos="68000">
                <a:srgbClr val="F4F4F4"/>
              </a:gs>
              <a:gs pos="100000">
                <a:srgbClr val="F4F4F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-57150" y="4422182"/>
            <a:ext cx="1028700" cy="6722067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2133600" y="4838700"/>
            <a:ext cx="14478000" cy="3028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SOCIÁLNÍ INŽENÝRSTVÍ A PHISHING</a:t>
            </a:r>
            <a:endParaRPr b="1" sz="11975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031" y="862180"/>
            <a:ext cx="4895610" cy="215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09159" y="302620"/>
            <a:ext cx="3321642" cy="332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9650" y="3385894"/>
            <a:ext cx="2664241" cy="6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8241" y="3347855"/>
            <a:ext cx="2151503" cy="666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"/>
          <p:cNvSpPr txBox="1"/>
          <p:nvPr/>
        </p:nvSpPr>
        <p:spPr>
          <a:xfrm>
            <a:off x="2133600" y="8346058"/>
            <a:ext cx="8338258" cy="550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Jak fungují podvodníci.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/>
        </p:nvSpPr>
        <p:spPr>
          <a:xfrm>
            <a:off x="533784" y="5039125"/>
            <a:ext cx="7772016" cy="2468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A5C57"/>
              </a:buClr>
              <a:buSzPts val="7200"/>
              <a:buFont typeface="Poppins"/>
              <a:buNone/>
            </a:pPr>
            <a:r>
              <a:rPr b="1" lang="en-US" sz="720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DÍKY </a:t>
            </a:r>
            <a:br>
              <a:rPr b="1" lang="en-US" sz="720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720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ZA POZORNOSŤ!</a:t>
            </a:r>
            <a:endParaRPr/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2999" y="654"/>
            <a:ext cx="9525001" cy="565336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/>
          <p:nvPr/>
        </p:nvSpPr>
        <p:spPr>
          <a:xfrm rot="5400000">
            <a:off x="11247108" y="3169909"/>
            <a:ext cx="4632980" cy="9601201"/>
          </a:xfrm>
          <a:prstGeom prst="rect">
            <a:avLst/>
          </a:prstGeom>
          <a:gradFill>
            <a:gsLst>
              <a:gs pos="0">
                <a:srgbClr val="DA5C57">
                  <a:alpha val="0"/>
                </a:srgbClr>
              </a:gs>
              <a:gs pos="86000">
                <a:srgbClr val="DA5C57"/>
              </a:gs>
              <a:gs pos="100000">
                <a:srgbClr val="DA5C5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884" y="862180"/>
            <a:ext cx="4895610" cy="215406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/>
          <p:nvPr/>
        </p:nvSpPr>
        <p:spPr>
          <a:xfrm>
            <a:off x="-990600" y="8722141"/>
            <a:ext cx="2514600" cy="2391436"/>
          </a:xfrm>
          <a:custGeom>
            <a:rect b="b" l="l" r="r" t="t"/>
            <a:pathLst>
              <a:path extrusionOk="0" h="3251922" w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1409" y="3394439"/>
            <a:ext cx="2664241" cy="6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6200" y="3314700"/>
            <a:ext cx="2286000" cy="707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/>
          <p:nvPr/>
        </p:nvSpPr>
        <p:spPr>
          <a:xfrm>
            <a:off x="-1" y="0"/>
            <a:ext cx="18283427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 txBox="1"/>
          <p:nvPr>
            <p:ph type="title"/>
          </p:nvPr>
        </p:nvSpPr>
        <p:spPr>
          <a:xfrm>
            <a:off x="1257300" y="835783"/>
            <a:ext cx="5061204" cy="835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libri"/>
              <a:buNone/>
            </a:pPr>
            <a:r>
              <a:rPr b="1" lang="en-US" sz="7800"/>
              <a:t>Co je sociální inženýrství</a:t>
            </a: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8209026" y="930588"/>
            <a:ext cx="8257032" cy="8257032"/>
            <a:chOff x="569214" y="0"/>
            <a:chExt cx="8257032" cy="8257032"/>
          </a:xfrm>
        </p:grpSpPr>
        <p:sp>
          <p:nvSpPr>
            <p:cNvPr id="44" name="Google Shape;44;p2"/>
            <p:cNvSpPr/>
            <p:nvPr/>
          </p:nvSpPr>
          <p:spPr>
            <a:xfrm>
              <a:off x="569214" y="0"/>
              <a:ext cx="8257032" cy="8257032"/>
            </a:xfrm>
            <a:prstGeom prst="diamond">
              <a:avLst/>
            </a:prstGeom>
            <a:solidFill>
              <a:srgbClr val="CBCE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53632" y="784418"/>
              <a:ext cx="3220242" cy="322024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1C41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510831" y="941617"/>
              <a:ext cx="2905844" cy="2905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Manipulace lidí za účelem získání informací nebo přístupu.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21585" y="784418"/>
              <a:ext cx="3220242" cy="322024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1C41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 txBox="1"/>
            <p:nvPr/>
          </p:nvSpPr>
          <p:spPr>
            <a:xfrm>
              <a:off x="4978784" y="941617"/>
              <a:ext cx="2905844" cy="2905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Nejde o techniku, ale o získání důvěry a využití emocí.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53632" y="4252371"/>
              <a:ext cx="3220242" cy="322024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1C41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 txBox="1"/>
            <p:nvPr/>
          </p:nvSpPr>
          <p:spPr>
            <a:xfrm>
              <a:off x="1510831" y="4409570"/>
              <a:ext cx="2905844" cy="2905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Cílem je zneužít lidskou důvěru, nepozornost, strach, zvědavost nebo ochotu pomoci.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21585" y="4252371"/>
              <a:ext cx="3220242" cy="322024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1C41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 txBox="1"/>
            <p:nvPr/>
          </p:nvSpPr>
          <p:spPr>
            <a:xfrm>
              <a:off x="4978784" y="4409570"/>
              <a:ext cx="2905844" cy="2905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Útočník může vystupovat jako kolega, technik nebo úředník.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 txBox="1"/>
          <p:nvPr>
            <p:ph type="title"/>
          </p:nvPr>
        </p:nvSpPr>
        <p:spPr>
          <a:xfrm>
            <a:off x="1257300" y="835784"/>
            <a:ext cx="5061204" cy="8351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libri"/>
              <a:buNone/>
            </a:pPr>
            <a:r>
              <a:rPr b="1" lang="en-US" sz="7800"/>
              <a:t>Techniky sociálního inženýrství</a:t>
            </a:r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7639812" y="937038"/>
            <a:ext cx="9962388" cy="8244130"/>
            <a:chOff x="0" y="6450"/>
            <a:chExt cx="9962388" cy="8244130"/>
          </a:xfrm>
        </p:grpSpPr>
        <p:sp>
          <p:nvSpPr>
            <p:cNvPr id="60" name="Google Shape;60;p3"/>
            <p:cNvSpPr/>
            <p:nvPr/>
          </p:nvSpPr>
          <p:spPr>
            <a:xfrm>
              <a:off x="0" y="6450"/>
              <a:ext cx="9962388" cy="1374021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15641" y="315605"/>
              <a:ext cx="755711" cy="75571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586995" y="6450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 txBox="1"/>
            <p:nvPr/>
          </p:nvSpPr>
          <p:spPr>
            <a:xfrm>
              <a:off x="1586995" y="6450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400" lIns="145400" spcFirstLastPara="1" rIns="145400" wrap="square" tIns="145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Pretexting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- vytvoření falešného scénáře/záminky pro získání informací (např. předstírání role IT podpory).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0" y="1723977"/>
              <a:ext cx="9962388" cy="1374021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5641" y="2033132"/>
              <a:ext cx="755711" cy="75571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586995" y="1723977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 txBox="1"/>
            <p:nvPr/>
          </p:nvSpPr>
          <p:spPr>
            <a:xfrm>
              <a:off x="1586995" y="1723977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400" lIns="145400" spcFirstLastPara="1" rIns="145400" wrap="square" tIns="145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Baiting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- nabídka něčeho lákavého (např. infikovaný USB disk s označením "platová data" ponechaný na veřejném místě).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0" y="3441505"/>
              <a:ext cx="9962388" cy="1374021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15641" y="3750660"/>
              <a:ext cx="755711" cy="7557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586995" y="3441505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 txBox="1"/>
            <p:nvPr/>
          </p:nvSpPr>
          <p:spPr>
            <a:xfrm>
              <a:off x="1586995" y="3441505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400" lIns="145400" spcFirstLastPara="1" rIns="145400" wrap="square" tIns="145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Quid pro quo 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nabídka služby výměnou za informace (např. "technická podpora", která vyžaduje heslo pro "řešení problému").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0" y="5159032"/>
              <a:ext cx="9962388" cy="1374021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15641" y="5468187"/>
              <a:ext cx="755711" cy="75571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586995" y="5159032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 txBox="1"/>
            <p:nvPr/>
          </p:nvSpPr>
          <p:spPr>
            <a:xfrm>
              <a:off x="1586995" y="5159032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400" lIns="145400" spcFirstLastPara="1" rIns="145400" wrap="square" tIns="145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Tailgating/Piggybacking 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neoprávněný vstup do zabezpečených prostor za někým, kdo má oprávněný přístup.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0" y="6876559"/>
              <a:ext cx="9962388" cy="1374021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15641" y="7185714"/>
              <a:ext cx="755711" cy="75571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86995" y="6876559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 txBox="1"/>
            <p:nvPr/>
          </p:nvSpPr>
          <p:spPr>
            <a:xfrm>
              <a:off x="1586995" y="6876559"/>
              <a:ext cx="8375392" cy="1374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400" lIns="145400" spcFirstLastPara="1" rIns="145400" wrap="square" tIns="145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Impersonace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- předstírání totožnosti někoho jiného (např. doručovatel, technik).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-2" y="0"/>
            <a:ext cx="18288001" cy="41529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1565447" y="1214847"/>
            <a:ext cx="15259515" cy="23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Phishing jako forma sociálního inženýrství</a:t>
            </a:r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1356903" y="5312479"/>
            <a:ext cx="15567659" cy="3242451"/>
            <a:chOff x="0" y="786200"/>
            <a:chExt cx="15567659" cy="3242451"/>
          </a:xfrm>
        </p:grpSpPr>
        <p:sp>
          <p:nvSpPr>
            <p:cNvPr id="87" name="Google Shape;87;p4"/>
            <p:cNvSpPr/>
            <p:nvPr/>
          </p:nvSpPr>
          <p:spPr>
            <a:xfrm>
              <a:off x="0" y="786200"/>
              <a:ext cx="4378404" cy="278028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86489" y="1248365"/>
              <a:ext cx="4378404" cy="2780286"/>
            </a:xfrm>
            <a:prstGeom prst="roundRect">
              <a:avLst>
                <a:gd fmla="val 10000" name="adj"/>
              </a:avLst>
            </a:prstGeom>
            <a:solidFill>
              <a:srgbClr val="CACACA">
                <a:alpha val="89803"/>
              </a:srgbClr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 txBox="1"/>
            <p:nvPr/>
          </p:nvSpPr>
          <p:spPr>
            <a:xfrm>
              <a:off x="567921" y="1329797"/>
              <a:ext cx="4215540" cy="2617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Podvodná zpráva (e-mail, SMS, chat), která napodobuje důvěryhodný zdroj.</a:t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51383" y="786200"/>
              <a:ext cx="4378404" cy="278028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837872" y="1248365"/>
              <a:ext cx="4378404" cy="2780286"/>
            </a:xfrm>
            <a:prstGeom prst="roundRect">
              <a:avLst>
                <a:gd fmla="val 10000" name="adj"/>
              </a:avLst>
            </a:prstGeom>
            <a:solidFill>
              <a:srgbClr val="CACACA">
                <a:alpha val="89803"/>
              </a:srgbClr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 txBox="1"/>
            <p:nvPr/>
          </p:nvSpPr>
          <p:spPr>
            <a:xfrm>
              <a:off x="5919304" y="1329797"/>
              <a:ext cx="4215540" cy="2617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Často využívá paniky, naléhavosti nebo výhodné nabídky.</a:t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0702766" y="786200"/>
              <a:ext cx="4378404" cy="278028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1189255" y="1248365"/>
              <a:ext cx="4378404" cy="2780286"/>
            </a:xfrm>
            <a:prstGeom prst="roundRect">
              <a:avLst>
                <a:gd fmla="val 10000" name="adj"/>
              </a:avLst>
            </a:prstGeom>
            <a:solidFill>
              <a:srgbClr val="CACACA">
                <a:alpha val="89803"/>
              </a:srgbClr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 txBox="1"/>
            <p:nvPr/>
          </p:nvSpPr>
          <p:spPr>
            <a:xfrm>
              <a:off x="11270687" y="1329797"/>
              <a:ext cx="4215540" cy="2617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b="1" lang="en-US" sz="3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Cílem je získat hesla, přístup k účtům nebo osobní údaje.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-2" y="0"/>
            <a:ext cx="18288001" cy="40767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 txBox="1"/>
          <p:nvPr>
            <p:ph type="title"/>
          </p:nvPr>
        </p:nvSpPr>
        <p:spPr>
          <a:xfrm>
            <a:off x="1565447" y="1214847"/>
            <a:ext cx="15259515" cy="233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Formy phishingu</a:t>
            </a:r>
            <a:endParaRPr b="1" sz="7200"/>
          </a:p>
        </p:txBody>
      </p:sp>
      <p:grpSp>
        <p:nvGrpSpPr>
          <p:cNvPr id="102" name="Google Shape;102;p5"/>
          <p:cNvGrpSpPr/>
          <p:nvPr/>
        </p:nvGrpSpPr>
        <p:grpSpPr>
          <a:xfrm>
            <a:off x="1361463" y="4581833"/>
            <a:ext cx="15558538" cy="4703743"/>
            <a:chOff x="4560" y="55554"/>
            <a:chExt cx="15558538" cy="4703743"/>
          </a:xfrm>
        </p:grpSpPr>
        <p:sp>
          <p:nvSpPr>
            <p:cNvPr id="103" name="Google Shape;103;p5"/>
            <p:cNvSpPr/>
            <p:nvPr/>
          </p:nvSpPr>
          <p:spPr>
            <a:xfrm>
              <a:off x="4560" y="55554"/>
              <a:ext cx="3618264" cy="2170958"/>
            </a:xfrm>
            <a:prstGeom prst="rect">
              <a:avLst/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4560" y="55554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b="1"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Spear phishing </a:t>
              </a:r>
              <a:r>
                <a:rPr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– cílený útok na konkrétní osobu.</a:t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984652" y="55554"/>
              <a:ext cx="3618264" cy="2170958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 txBox="1"/>
            <p:nvPr/>
          </p:nvSpPr>
          <p:spPr>
            <a:xfrm>
              <a:off x="3984652" y="55554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b="1"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Vishing</a:t>
              </a:r>
              <a:r>
                <a:rPr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– podvodný telefonát.</a:t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7964743" y="55554"/>
              <a:ext cx="3618264" cy="2170958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 txBox="1"/>
            <p:nvPr/>
          </p:nvSpPr>
          <p:spPr>
            <a:xfrm>
              <a:off x="7964743" y="55554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b="1"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Smishing</a:t>
              </a:r>
              <a:r>
                <a:rPr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– phishing přes SMS.</a:t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1944834" y="55554"/>
              <a:ext cx="3618264" cy="2170958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 txBox="1"/>
            <p:nvPr/>
          </p:nvSpPr>
          <p:spPr>
            <a:xfrm>
              <a:off x="11944834" y="55554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b="1"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Clone phishing </a:t>
              </a:r>
              <a:r>
                <a:rPr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– kopie předchozí legitimní zprávy.</a:t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994606" y="2588339"/>
              <a:ext cx="3618264" cy="2170958"/>
            </a:xfrm>
            <a:prstGeom prst="rect">
              <a:avLst/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1994606" y="2588339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b="1"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Whaling - </a:t>
              </a:r>
              <a:r>
                <a:rPr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cílený útok na vysoce postavené osoby (CEO, manažeři).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974697" y="2588339"/>
              <a:ext cx="3618264" cy="2170958"/>
            </a:xfrm>
            <a:prstGeom prst="rect">
              <a:avLst/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5974697" y="2588339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b="1"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Evil Twin </a:t>
              </a:r>
              <a:r>
                <a:rPr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falešný Wi-Fi hotspot.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954788" y="2588339"/>
              <a:ext cx="3618264" cy="2170958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 txBox="1"/>
            <p:nvPr/>
          </p:nvSpPr>
          <p:spPr>
            <a:xfrm>
              <a:off x="9954788" y="2588339"/>
              <a:ext cx="3618264" cy="2170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Calibri"/>
                <a:buNone/>
              </a:pPr>
              <a:r>
                <a:rPr b="1"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Pharming</a:t>
              </a:r>
              <a:r>
                <a:rPr lang="en-US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- přesměrování uživatelů na falešné webové stránky 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 txBox="1"/>
          <p:nvPr>
            <p:ph type="title"/>
          </p:nvPr>
        </p:nvSpPr>
        <p:spPr>
          <a:xfrm>
            <a:off x="1257300" y="1793546"/>
            <a:ext cx="4800600" cy="6357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1" lang="en-US" sz="7200">
                <a:solidFill>
                  <a:schemeClr val="lt1"/>
                </a:solidFill>
              </a:rPr>
              <a:t>Jaké techniky podvodníci používají I.</a:t>
            </a:r>
            <a:endParaRPr/>
          </a:p>
        </p:txBody>
      </p:sp>
      <p:grpSp>
        <p:nvGrpSpPr>
          <p:cNvPr id="123" name="Google Shape;123;p6"/>
          <p:cNvGrpSpPr/>
          <p:nvPr/>
        </p:nvGrpSpPr>
        <p:grpSpPr>
          <a:xfrm>
            <a:off x="8226209" y="727499"/>
            <a:ext cx="9452402" cy="8795836"/>
            <a:chOff x="0" y="11188"/>
            <a:chExt cx="9452402" cy="8795836"/>
          </a:xfrm>
        </p:grpSpPr>
        <p:sp>
          <p:nvSpPr>
            <p:cNvPr id="124" name="Google Shape;124;p6"/>
            <p:cNvSpPr/>
            <p:nvPr/>
          </p:nvSpPr>
          <p:spPr>
            <a:xfrm>
              <a:off x="0" y="11188"/>
              <a:ext cx="9452402" cy="13797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17371" y="321629"/>
              <a:ext cx="759598" cy="7588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594340" y="11188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594340" y="11188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125" lIns="155125" spcFirstLastPara="1" rIns="155125" wrap="square" tIns="15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Naléhavost 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např. 'Potvrďte do 24 hodin!' nebo 'Vaše přihlašovací údaje vyprší!'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0" y="1843654"/>
              <a:ext cx="9452402" cy="13797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17371" y="2154095"/>
              <a:ext cx="759598" cy="7588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594340" y="1843654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1594340" y="1843654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125" lIns="155125" spcFirstLastPara="1" rIns="155125" wrap="square" tIns="15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Zneužití autority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např. 'Jsem z IT, potřebuji vaše heslo.' nebo 'Volám z banky, kvůli podezřelé transakci.'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0" y="3676120"/>
              <a:ext cx="9452402" cy="13797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417371" y="3986561"/>
              <a:ext cx="759598" cy="7588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1594340" y="3676120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1594340" y="3676120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125" lIns="155125" spcFirstLastPara="1" rIns="155125" wrap="square" tIns="15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Zvědavost nebo výhra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např. 'Vyhráli jste nový telefon!' nebo 'Podívejte se na tyto kompromitující fotky!'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0" y="5508586"/>
              <a:ext cx="9452402" cy="13797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417371" y="5819028"/>
              <a:ext cx="759598" cy="7588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594340" y="5508586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1594340" y="5508586"/>
              <a:ext cx="7809770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125" lIns="155125" spcFirstLastPara="1" rIns="155125" wrap="square" tIns="15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Strach a panika 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např. 'Účet bude zablokován.' nebo 'Byl zjištěn neoprávněný přístup k vašim datům!'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0" y="7341052"/>
              <a:ext cx="9452402" cy="1379739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17779" y="7651494"/>
              <a:ext cx="759598" cy="75885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595156" y="7341052"/>
              <a:ext cx="7757548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1595156" y="7341052"/>
              <a:ext cx="7757548" cy="146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125" lIns="155125" spcFirstLastPara="1" rIns="155125" wrap="square" tIns="15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Zneužití vztahu/důvěry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např. 'Ahoj, můžeš mi poslat...' (od "kamaráda" na sociálních sítích) nebo 'Prosím schvalte tuto fakturu.' (od "nadřízeného").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>
            <p:ph type="title"/>
          </p:nvPr>
        </p:nvSpPr>
        <p:spPr>
          <a:xfrm>
            <a:off x="1257300" y="1793546"/>
            <a:ext cx="4800600" cy="6357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1" lang="en-US" sz="7200">
                <a:solidFill>
                  <a:schemeClr val="lt1"/>
                </a:solidFill>
              </a:rPr>
              <a:t>Jaké techniky podvodníci používají II.</a:t>
            </a: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8226209" y="723200"/>
            <a:ext cx="9452402" cy="8804434"/>
            <a:chOff x="0" y="6889"/>
            <a:chExt cx="9452402" cy="8804434"/>
          </a:xfrm>
        </p:grpSpPr>
        <p:sp>
          <p:nvSpPr>
            <p:cNvPr id="151" name="Google Shape;151;p7"/>
            <p:cNvSpPr/>
            <p:nvPr/>
          </p:nvSpPr>
          <p:spPr>
            <a:xfrm>
              <a:off x="0" y="6889"/>
              <a:ext cx="9452402" cy="146740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43890" y="337055"/>
              <a:ext cx="807073" cy="80707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694853" y="6889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1694853" y="6889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300" lIns="155300" spcFirstLastPara="1" rIns="155300" wrap="square" tIns="155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Vytváření zdání legitimity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např. přesné kopie webových stránek bank, doručovacích služeb nebo e-shopů.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0" y="1841146"/>
              <a:ext cx="9452402" cy="146740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43890" y="2171312"/>
              <a:ext cx="807073" cy="80707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694853" y="1841146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1694853" y="1841146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300" lIns="155300" spcFirstLastPara="1" rIns="155300" wrap="square" tIns="155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Nabídka pomoci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např. 'Nabízíme vám řešení vašeho problému s počítačem' (vzdálený přístup).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0" y="3675404"/>
              <a:ext cx="9452402" cy="146740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443890" y="4005570"/>
              <a:ext cx="807073" cy="80707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694853" y="3675404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1694853" y="3675404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300" lIns="155300" spcFirstLastPara="1" rIns="155300" wrap="square" tIns="155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Nečekané události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např. 'Máte nedoplatek za doručení zásilky' nebo 'Váš balík je zadržen na celnici'.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509661"/>
              <a:ext cx="9452402" cy="146740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443890" y="5839827"/>
              <a:ext cx="807073" cy="80707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694853" y="5509661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1694853" y="5509661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300" lIns="155300" spcFirstLastPara="1" rIns="155300" wrap="square" tIns="155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Využití emocí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např. apelování na soucit, altruismus nebo chamtivost.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0" y="7343918"/>
              <a:ext cx="9452402" cy="1467405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43890" y="7674085"/>
              <a:ext cx="807073" cy="80707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694853" y="7343918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1694853" y="7343918"/>
              <a:ext cx="7757548" cy="1467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5300" lIns="155300" spcFirstLastPara="1" rIns="155300" wrap="square" tIns="155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Sociální důkaz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např. 'Tento produkt si oblíbilo již tisíce lidí', 'Nejste sami, kdo má tento problém'.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0" y="0"/>
            <a:ext cx="18283426" cy="29337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/>
          <p:nvPr>
            <p:ph type="title"/>
          </p:nvPr>
        </p:nvSpPr>
        <p:spPr>
          <a:xfrm>
            <a:off x="1257300" y="835782"/>
            <a:ext cx="15773400" cy="1700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libri"/>
              <a:buNone/>
            </a:pPr>
            <a:r>
              <a:rPr b="1" lang="en-US" sz="7800"/>
              <a:t>Znaky podezřelé zprávy</a:t>
            </a:r>
            <a:endParaRPr/>
          </a:p>
        </p:txBody>
      </p:sp>
      <p:grpSp>
        <p:nvGrpSpPr>
          <p:cNvPr id="177" name="Google Shape;177;p8"/>
          <p:cNvGrpSpPr/>
          <p:nvPr/>
        </p:nvGrpSpPr>
        <p:grpSpPr>
          <a:xfrm>
            <a:off x="1266773" y="4230789"/>
            <a:ext cx="15754453" cy="3553636"/>
            <a:chOff x="9473" y="1487589"/>
            <a:chExt cx="15754453" cy="3553636"/>
          </a:xfrm>
        </p:grpSpPr>
        <p:sp>
          <p:nvSpPr>
            <p:cNvPr id="178" name="Google Shape;178;p8"/>
            <p:cNvSpPr/>
            <p:nvPr/>
          </p:nvSpPr>
          <p:spPr>
            <a:xfrm>
              <a:off x="9473" y="1487589"/>
              <a:ext cx="2961363" cy="3553636"/>
            </a:xfrm>
            <a:prstGeom prst="rect">
              <a:avLst/>
            </a:prstGeom>
            <a:solidFill>
              <a:srgbClr val="BF504D"/>
            </a:solidFill>
            <a:ln cap="flat" cmpd="sng" w="25400">
              <a:solidFill>
                <a:srgbClr val="BF5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9473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92500" spcFirstLastPara="1" rIns="292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Podezřelá e-mailová adresa odesílatele.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9473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9473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292500" spcFirstLastPara="1" rIns="2925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207745" y="1487589"/>
              <a:ext cx="2961363" cy="3553636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3207745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92500" spcFirstLastPara="1" rIns="292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Gramatické chyby a podivný jazyk.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207745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3207745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292500" spcFirstLastPara="1" rIns="2925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6406018" y="1487589"/>
              <a:ext cx="2961363" cy="3553636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6406018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92500" spcFirstLastPara="1" rIns="292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Naléhavý tón nebo časové ultimátum.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406018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6406018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292500" spcFirstLastPara="1" rIns="2925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9604290" y="1487589"/>
              <a:ext cx="2961363" cy="3553636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9604290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92500" spcFirstLastPara="1" rIns="292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Nečekané přílohy nebo odkazy.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9604290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9604290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292500" spcFirstLastPara="1" rIns="2925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2802563" y="1487589"/>
              <a:ext cx="2961363" cy="3553636"/>
            </a:xfrm>
            <a:prstGeom prst="rect">
              <a:avLst/>
            </a:prstGeom>
            <a:solidFill>
              <a:srgbClr val="F79543"/>
            </a:solidFill>
            <a:ln cap="flat" cmpd="sng" w="25400">
              <a:solidFill>
                <a:srgbClr val="F795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12802563" y="2909044"/>
              <a:ext cx="2961363" cy="2132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292500" spcFirstLastPara="1" rIns="2925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Žádost o citlivé údaje – hesla, kódy, bankovní data.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2802563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12802563" y="1487589"/>
              <a:ext cx="2961363" cy="1421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292500" spcFirstLastPara="1" rIns="2925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/>
          <p:nvPr/>
        </p:nvSpPr>
        <p:spPr>
          <a:xfrm>
            <a:off x="-1" y="0"/>
            <a:ext cx="7315200" cy="102870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>
            <p:ph type="title"/>
          </p:nvPr>
        </p:nvSpPr>
        <p:spPr>
          <a:xfrm>
            <a:off x="1179578" y="1261873"/>
            <a:ext cx="5272866" cy="8010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1" lang="en-US" sz="7200">
                <a:solidFill>
                  <a:schemeClr val="lt1"/>
                </a:solidFill>
              </a:rPr>
              <a:t>Co si z toho odnést?</a:t>
            </a:r>
            <a:endParaRPr/>
          </a:p>
        </p:txBody>
      </p:sp>
      <p:grpSp>
        <p:nvGrpSpPr>
          <p:cNvPr id="204" name="Google Shape;204;p9"/>
          <p:cNvGrpSpPr/>
          <p:nvPr/>
        </p:nvGrpSpPr>
        <p:grpSpPr>
          <a:xfrm>
            <a:off x="8196020" y="1960794"/>
            <a:ext cx="9548139" cy="6365425"/>
            <a:chOff x="1865" y="1621497"/>
            <a:chExt cx="9548139" cy="6365425"/>
          </a:xfrm>
        </p:grpSpPr>
        <p:sp>
          <p:nvSpPr>
            <p:cNvPr id="205" name="Google Shape;205;p9"/>
            <p:cNvSpPr/>
            <p:nvPr/>
          </p:nvSpPr>
          <p:spPr>
            <a:xfrm>
              <a:off x="1865" y="1621497"/>
              <a:ext cx="3978391" cy="2387034"/>
            </a:xfrm>
            <a:prstGeom prst="roundRect">
              <a:avLst>
                <a:gd fmla="val 10000" name="adj"/>
              </a:avLst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71779" y="1691411"/>
              <a:ext cx="3838563" cy="2247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Phishing a sociální inženýrství útočí na lidskou důvěru, ne na techniku.</a:t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330355" y="2321693"/>
              <a:ext cx="843418" cy="98664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F50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 txBox="1"/>
            <p:nvPr/>
          </p:nvSpPr>
          <p:spPr>
            <a:xfrm>
              <a:off x="4330355" y="2519021"/>
              <a:ext cx="590393" cy="591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5571613" y="1621497"/>
              <a:ext cx="3978391" cy="2387034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5641527" y="1691411"/>
              <a:ext cx="3838563" cy="2247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Ochrana začíná u pozornosti, opatrnosti a návyků.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 rot="5400000">
              <a:off x="7139099" y="4287019"/>
              <a:ext cx="843418" cy="98664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7264816" y="4358631"/>
              <a:ext cx="591985" cy="590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71613" y="5599888"/>
              <a:ext cx="3978391" cy="2387034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5641527" y="5669802"/>
              <a:ext cx="3838563" cy="2247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Klíčem k obraně je kombinace technologických opatření a lidské obezřetnosti.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 rot="10800000">
              <a:off x="4378095" y="6300085"/>
              <a:ext cx="843418" cy="98664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4631120" y="6497413"/>
              <a:ext cx="590393" cy="591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1865" y="5599888"/>
              <a:ext cx="3978391" cy="2387034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71779" y="5669802"/>
              <a:ext cx="3838563" cy="2247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Nejsme bezmocní – znalost a prevence jsou naše nejsilnější zbraně.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Baranko David</dc:creator>
</cp:coreProperties>
</file>