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6" r:id="rId3"/>
    <p:sldId id="297" r:id="rId4"/>
    <p:sldId id="298" r:id="rId5"/>
    <p:sldId id="299" r:id="rId6"/>
    <p:sldId id="300" r:id="rId7"/>
    <p:sldId id="272" r:id="rId8"/>
    <p:sldId id="302" r:id="rId9"/>
    <p:sldId id="281" r:id="rId10"/>
  </p:sldIdLst>
  <p:sldSz cx="18288000" cy="10287000"/>
  <p:notesSz cx="6858000" cy="9144000"/>
  <p:embeddedFontLst>
    <p:embeddedFont>
      <p:font typeface="Poppins Black" panose="020B0604020202020204" charset="-18"/>
      <p:bold r:id="rId12"/>
      <p:boldItalic r:id="rId13"/>
    </p:embeddedFont>
    <p:embeddedFont>
      <p:font typeface="Poppins" panose="020B0604020202020204" charset="-18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Medium" panose="020B0604020202020204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AEtXtgMSHRf5VSwEBoQFgqjWc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77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51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8734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18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87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414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605835"/>
            <a:ext cx="18280450" cy="2556465"/>
          </a:xfrm>
          <a:prstGeom prst="rect">
            <a:avLst/>
          </a:prstGeom>
          <a:gradFill>
            <a:gsLst>
              <a:gs pos="0">
                <a:srgbClr val="FC918C"/>
              </a:gs>
              <a:gs pos="68000">
                <a:srgbClr val="F4F4F4"/>
              </a:gs>
              <a:gs pos="100000">
                <a:srgbClr val="F4F4F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-57150" y="4422182"/>
            <a:ext cx="1028700" cy="6722067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2133600" y="4838700"/>
            <a:ext cx="14478000" cy="305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4322"/>
              </a:lnSpc>
            </a:pPr>
            <a:r>
              <a:rPr lang="sk-SK" sz="8000" b="1" dirty="0">
                <a:solidFill>
                  <a:srgbClr val="202020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DEZINFORMACE</a:t>
            </a:r>
          </a:p>
          <a:p>
            <a:pPr lvl="0">
              <a:lnSpc>
                <a:spcPct val="124322"/>
              </a:lnSpc>
            </a:pPr>
            <a:r>
              <a:rPr lang="sk-SK" sz="8000" b="1" dirty="0">
                <a:solidFill>
                  <a:srgbClr val="202020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FAKE NEWS, KONSPIRACE</a:t>
            </a: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31" y="862180"/>
            <a:ext cx="4895610" cy="215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09159" y="302620"/>
            <a:ext cx="3321642" cy="332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650" y="3385894"/>
            <a:ext cx="2664241" cy="6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8241" y="3347855"/>
            <a:ext cx="2151503" cy="66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-2631722" y="617855"/>
            <a:ext cx="15814322" cy="2848002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0" y="966300"/>
            <a:ext cx="16611600" cy="135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 dirty="0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Co jsou falešné informace?</a:t>
            </a:r>
            <a:endParaRPr sz="7200" b="1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C2557C-A33A-4139-8BB1-FE2AA3B87B32}"/>
              </a:ext>
            </a:extLst>
          </p:cNvPr>
          <p:cNvSpPr txBox="1"/>
          <p:nvPr/>
        </p:nvSpPr>
        <p:spPr>
          <a:xfrm>
            <a:off x="926489" y="3814301"/>
            <a:ext cx="166116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/>
              <a:t>Ne každá chyba je lež a ne všechny mylné zprávy vznikly se zlým úmyslem. Falešné informace dělíme podle toho, proč a jak vznikly: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/>
              <a:t>Dezinformace – lež šířená úmyslně, aby někoho poškodila nebo zmanipulovala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 err="1"/>
              <a:t>Misinformace</a:t>
            </a:r>
            <a:r>
              <a:rPr lang="cs-CZ" sz="3600" dirty="0"/>
              <a:t> – omyl nebo chyba, bez úmyslu škodit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/>
              <a:t>Hoax – zpráva, která má vyděsit nebo šokovat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/>
              <a:t>Konspirační teorie – představa, že „oni“ (elita, vláda, nadnárodní síly) řídí svět tajně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 err="1"/>
              <a:t>Propagadna</a:t>
            </a:r>
            <a:r>
              <a:rPr lang="cs-CZ" sz="3600" dirty="0"/>
              <a:t> – rozšiřování názorů a informací za účelem vyvolání anebo zesílení určitých postojů nebo jednání mas ovládaných mocenskou skupinou 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/>
              <a:t>Městská legenda – moderní „báje“, co kolují mezi lidmi jako pravdivé historky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3849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-2631722" y="617855"/>
            <a:ext cx="15814322" cy="2848002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9428" y="966300"/>
            <a:ext cx="16611600" cy="135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 i="0" u="none" strike="noStrike" cap="none" dirty="0" err="1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Fake</a:t>
            </a:r>
            <a:r>
              <a:rPr lang="cs-CZ" sz="7200" b="1" i="0" u="none" strike="noStrike" cap="none" dirty="0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 </a:t>
            </a:r>
            <a:r>
              <a:rPr lang="cs-CZ" sz="7200" b="1" i="0" u="none" strike="noStrike" cap="none" dirty="0" err="1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news</a:t>
            </a:r>
            <a:endParaRPr sz="7200" b="1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C2557C-A33A-4139-8BB1-FE2AA3B87B32}"/>
              </a:ext>
            </a:extLst>
          </p:cNvPr>
          <p:cNvSpPr txBox="1"/>
          <p:nvPr/>
        </p:nvSpPr>
        <p:spPr>
          <a:xfrm>
            <a:off x="926489" y="3814301"/>
            <a:ext cx="16611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 err="1"/>
              <a:t>Fake</a:t>
            </a:r>
            <a:r>
              <a:rPr lang="cs-CZ" sz="3600" dirty="0"/>
              <a:t> </a:t>
            </a:r>
            <a:r>
              <a:rPr lang="cs-CZ" sz="3600" dirty="0" err="1"/>
              <a:t>news</a:t>
            </a:r>
            <a:r>
              <a:rPr lang="cs-CZ" sz="3600" dirty="0"/>
              <a:t> = falešná zpráva, tváří se důvěryhodně, je ale vymyšlená nebo zkreslená (nepatří tam parodie či satira)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/>
              <a:t>Nebo zkombinovaná zpráva: pravdivý základ + přidaná lež = větší dopad.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/>
              <a:t>Jasný znak </a:t>
            </a:r>
            <a:r>
              <a:rPr lang="cs-CZ" sz="3600" dirty="0" err="1"/>
              <a:t>fake</a:t>
            </a:r>
            <a:r>
              <a:rPr lang="cs-CZ" sz="3600" dirty="0"/>
              <a:t> </a:t>
            </a:r>
            <a:r>
              <a:rPr lang="cs-CZ" sz="3600" dirty="0" err="1"/>
              <a:t>news</a:t>
            </a:r>
            <a:r>
              <a:rPr lang="cs-CZ" sz="3600" dirty="0"/>
              <a:t>?</a:t>
            </a:r>
          </a:p>
          <a:p>
            <a:pPr marL="571500" lvl="1" indent="-571500" fontAlgn="base">
              <a:buFont typeface="Wingdings" panose="05000000000000000000" pitchFamily="2" charset="2"/>
              <a:buChar char="ü"/>
            </a:pPr>
            <a:r>
              <a:rPr lang="cs-CZ" sz="3600" dirty="0"/>
              <a:t>tvrzení, že „oficiální média o tom nepíší“ (ani nemůžou, protože nelžou)</a:t>
            </a:r>
          </a:p>
          <a:p>
            <a:pPr marL="571500" lvl="1" indent="-571500" fontAlgn="base">
              <a:buFont typeface="Wingdings" panose="05000000000000000000" pitchFamily="2" charset="2"/>
              <a:buChar char="ü"/>
            </a:pPr>
            <a:r>
              <a:rPr lang="cs-CZ" sz="3600" dirty="0"/>
              <a:t>šokující obsah, přehnaná forma sdělení </a:t>
            </a:r>
          </a:p>
          <a:p>
            <a:pPr marL="571500" lvl="1" indent="-571500" fontAlgn="base">
              <a:buFont typeface="Wingdings" panose="05000000000000000000" pitchFamily="2" charset="2"/>
              <a:buChar char="ü"/>
            </a:pPr>
            <a:r>
              <a:rPr lang="cs-CZ" sz="3600" dirty="0"/>
              <a:t>pochybnosti „co když je to pravda“ (není a nebývá těžké si to ověřit)</a:t>
            </a:r>
          </a:p>
          <a:p>
            <a:pPr marL="571500" lvl="1" indent="-571500" fontAlgn="base">
              <a:buFont typeface="Wingdings" panose="05000000000000000000" pitchFamily="2" charset="2"/>
              <a:buChar char="ü"/>
            </a:pPr>
            <a:r>
              <a:rPr lang="cs-CZ" sz="3600" dirty="0"/>
              <a:t>chlubí se že „píšeme bez cenzury“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3600" dirty="0"/>
              <a:t>Cíl: finanční zisk nebo ovlivnění veřejnosti v otázkách politických či jiných, manipulace, dělení společnosti, poškození důvěry v média.</a:t>
            </a:r>
          </a:p>
        </p:txBody>
      </p:sp>
    </p:spTree>
    <p:extLst>
      <p:ext uri="{BB962C8B-B14F-4D97-AF65-F5344CB8AC3E}">
        <p14:creationId xmlns:p14="http://schemas.microsoft.com/office/powerpoint/2010/main" val="378563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</p:txBody>
      </p:sp>
      <p:sp>
        <p:nvSpPr>
          <p:cNvPr id="106" name="Google Shape;106;p3"/>
          <p:cNvSpPr/>
          <p:nvPr/>
        </p:nvSpPr>
        <p:spPr>
          <a:xfrm>
            <a:off x="-2631722" y="617855"/>
            <a:ext cx="15814322" cy="2848002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9428" y="966300"/>
            <a:ext cx="16611600" cy="135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 dirty="0" err="1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Deep</a:t>
            </a:r>
            <a:r>
              <a:rPr lang="cs-CZ" sz="7200" b="1" dirty="0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 </a:t>
            </a:r>
            <a:r>
              <a:rPr lang="cs-CZ" sz="7200" b="1" dirty="0" err="1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fake</a:t>
            </a:r>
            <a:endParaRPr sz="7200" b="1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C2557C-A33A-4139-8BB1-FE2AA3B87B32}"/>
              </a:ext>
            </a:extLst>
          </p:cNvPr>
          <p:cNvSpPr txBox="1"/>
          <p:nvPr/>
        </p:nvSpPr>
        <p:spPr>
          <a:xfrm>
            <a:off x="926489" y="3814301"/>
            <a:ext cx="16611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 err="1"/>
              <a:t>Deepfake</a:t>
            </a:r>
            <a:r>
              <a:rPr lang="cs-CZ" sz="4000" dirty="0"/>
              <a:t> = podvržené video nebo audio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Vznikají díky umělé inteligenci, proto vypadají a zní jako skutečné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Příklad: Video, kde „politik říká“, že chce zničit vlastní stát – i když to nikdy neřekl.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Proč je to nebezpečné?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 err="1"/>
              <a:t>Fake</a:t>
            </a:r>
            <a:r>
              <a:rPr lang="cs-CZ" sz="4000" dirty="0"/>
              <a:t> </a:t>
            </a:r>
            <a:r>
              <a:rPr lang="cs-CZ" sz="4000" dirty="0" err="1"/>
              <a:t>news</a:t>
            </a:r>
            <a:r>
              <a:rPr lang="cs-CZ" sz="4000" dirty="0"/>
              <a:t> + </a:t>
            </a:r>
            <a:r>
              <a:rPr lang="cs-CZ" sz="4000" dirty="0" err="1"/>
              <a:t>deepfake</a:t>
            </a:r>
            <a:r>
              <a:rPr lang="cs-CZ" sz="4000" dirty="0"/>
              <a:t> = nová úroveň manipulace. Můžou ovlivnit volby, veřejné mínění, reputaci lidí.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Je třeba podle vás ověřovat: kdo to zveřejnil? odkud to pochází? zní to podezřele?</a:t>
            </a:r>
          </a:p>
        </p:txBody>
      </p:sp>
    </p:spTree>
    <p:extLst>
      <p:ext uri="{BB962C8B-B14F-4D97-AF65-F5344CB8AC3E}">
        <p14:creationId xmlns:p14="http://schemas.microsoft.com/office/powerpoint/2010/main" val="419402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</p:txBody>
      </p:sp>
      <p:sp>
        <p:nvSpPr>
          <p:cNvPr id="106" name="Google Shape;106;p3"/>
          <p:cNvSpPr/>
          <p:nvPr/>
        </p:nvSpPr>
        <p:spPr>
          <a:xfrm>
            <a:off x="-2631722" y="617855"/>
            <a:ext cx="15814322" cy="2848002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9428" y="966300"/>
            <a:ext cx="16611600" cy="135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 i="0" u="none" strike="noStrike" cap="none" dirty="0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Konspirační teorie</a:t>
            </a:r>
            <a:endParaRPr sz="7200" b="1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C2557C-A33A-4139-8BB1-FE2AA3B87B32}"/>
              </a:ext>
            </a:extLst>
          </p:cNvPr>
          <p:cNvSpPr txBox="1"/>
          <p:nvPr/>
        </p:nvSpPr>
        <p:spPr>
          <a:xfrm>
            <a:off x="838200" y="3465857"/>
            <a:ext cx="166116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Konspirace = spiknutí, tajná dohoda.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Představa, že „někdo v pozadí“ všechno řídí: elity, vlády, miliardáři, tajné spolky, mimozemšťané apod.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Konspirační teorie většinou tvrdí, že svět ovládá úzká skupina lidí, která vše plánuje – války, pandemie, ekonomické krize.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Důležité: tyto teorie často kombinují pravdu s dezinformací – proto znějí přesvědčivě.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Proč jim lidé věří?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Nabízejí „vysvětlení“, když se svět zdá chaotický.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Pomáhají najít viníka: „Za to můžou oni!“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Vytvářejí pocit výjimečnosti – „já vidím to, co ostatní nevidí.“</a:t>
            </a:r>
          </a:p>
        </p:txBody>
      </p:sp>
    </p:spTree>
    <p:extLst>
      <p:ext uri="{BB962C8B-B14F-4D97-AF65-F5344CB8AC3E}">
        <p14:creationId xmlns:p14="http://schemas.microsoft.com/office/powerpoint/2010/main" val="51978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</p:txBody>
      </p:sp>
      <p:sp>
        <p:nvSpPr>
          <p:cNvPr id="106" name="Google Shape;106;p3"/>
          <p:cNvSpPr/>
          <p:nvPr/>
        </p:nvSpPr>
        <p:spPr>
          <a:xfrm>
            <a:off x="-2631722" y="617855"/>
            <a:ext cx="15814322" cy="2848002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9428" y="966300"/>
            <a:ext cx="16611600" cy="135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 dirty="0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Známé příklady konspirací</a:t>
            </a:r>
            <a:endParaRPr sz="7200" b="1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C2557C-A33A-4139-8BB1-FE2AA3B87B32}"/>
              </a:ext>
            </a:extLst>
          </p:cNvPr>
          <p:cNvSpPr txBox="1"/>
          <p:nvPr/>
        </p:nvSpPr>
        <p:spPr>
          <a:xfrm>
            <a:off x="838200" y="3465857"/>
            <a:ext cx="166116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Přistání na Měsíci (1969): „NASA si to celé vymyslela a natočila to ve studiu.“ = Odmítnutí vědeckých důkazů, víra v spiknutí vlády.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11. září 2001: „Americká vláda si útoky zinscenovala, aby mohla začít válku.“ = Poškození důvěry v západní svět.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COVID-19 a očkování: „Virus byl uměle vytvořen.“/„Vakcíny obsahují čipy na sledování lidí.“ = Silné emoce, nedůvěra k farmaceutickému průmyslu, strach.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4000" dirty="0"/>
              <a:t>Ilumináti/Nový světový řád: „Svět řídí tajné spolky, jejichž cílem je ovládnout lidstvo.“ = Skrývání tajemství. Symboly, celebrity, tajné znaky ve filmech jako důkazy.</a:t>
            </a:r>
          </a:p>
        </p:txBody>
      </p:sp>
    </p:spTree>
    <p:extLst>
      <p:ext uri="{BB962C8B-B14F-4D97-AF65-F5344CB8AC3E}">
        <p14:creationId xmlns:p14="http://schemas.microsoft.com/office/powerpoint/2010/main" val="157291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"/>
          <p:cNvSpPr/>
          <p:nvPr/>
        </p:nvSpPr>
        <p:spPr>
          <a:xfrm>
            <a:off x="-304800" y="-990600"/>
            <a:ext cx="1676400" cy="3543300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"/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273" name="Google Shape;273;p17"/>
          <p:cNvSpPr txBox="1"/>
          <p:nvPr/>
        </p:nvSpPr>
        <p:spPr>
          <a:xfrm>
            <a:off x="2514600" y="1562100"/>
            <a:ext cx="12930018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b="1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Pravda je mnohem smutnější. Nikdo nás neřídí. Nikdo to nemá pod kontrolou. </a:t>
            </a:r>
            <a:endParaRPr lang="cs-CZ" sz="8000" b="1" i="0" u="none" strike="noStrike" cap="none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</p:txBody>
      </p:sp>
      <p:sp>
        <p:nvSpPr>
          <p:cNvPr id="106" name="Google Shape;106;p3"/>
          <p:cNvSpPr/>
          <p:nvPr/>
        </p:nvSpPr>
        <p:spPr>
          <a:xfrm>
            <a:off x="-2631722" y="617855"/>
            <a:ext cx="15814322" cy="2848002"/>
          </a:xfrm>
          <a:prstGeom prst="rect">
            <a:avLst/>
          </a:prstGeom>
          <a:solidFill>
            <a:srgbClr val="DA5B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9428" y="966300"/>
            <a:ext cx="16611600" cy="270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 i="0" u="none" strike="noStrike" cap="none" dirty="0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Jak omezit šíření </a:t>
            </a:r>
          </a:p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 i="0" u="none" strike="noStrike" cap="none" dirty="0">
                <a:solidFill>
                  <a:schemeClr val="lt1"/>
                </a:solidFill>
                <a:latin typeface="Poppins Black"/>
                <a:ea typeface="Montserrat Medium"/>
                <a:cs typeface="Poppins Black"/>
                <a:sym typeface="Poppins Black"/>
              </a:rPr>
              <a:t>dezinformací</a:t>
            </a:r>
            <a:endParaRPr sz="7200" b="1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C2557C-A33A-4139-8BB1-FE2AA3B87B32}"/>
              </a:ext>
            </a:extLst>
          </p:cNvPr>
          <p:cNvSpPr txBox="1"/>
          <p:nvPr/>
        </p:nvSpPr>
        <p:spPr>
          <a:xfrm>
            <a:off x="838200" y="3465857"/>
            <a:ext cx="16611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Sledování prostředí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Aktivní monitoring online prostoru, sociálních sítí i médií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Identifikace zdrojů a způsobů šíření falešných zpráv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Zvyšování povědomí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Mluvit o tématu otevřeně, vysvětlovat rozdíly mezi informací a manipulací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Upozorňovat na konkrétní příklady a triky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Vzdělávání (i dospělých!)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Nejde jen o školy – dospělí jsou často cílovou skupinou dezinformací 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Kurzy, přednášky, webináře, </a:t>
            </a:r>
            <a:r>
              <a:rPr lang="cs-CZ" sz="2800" dirty="0" err="1"/>
              <a:t>podcasty</a:t>
            </a:r>
            <a:r>
              <a:rPr lang="cs-CZ" sz="2800" dirty="0"/>
              <a:t>, knihovny jako centra vzdělání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Právní a etická obrana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Trestání šíření nebezpečných dezinformací (např. poplašné zprávy, podněcování nenávisti)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Morální apel na firmy – neinzerovat na dezinformačních webech, podporovat důvěryhodná média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Občanské iniciativy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Využití komunit a projektů jako jsou Čeští elfové, Zvol si </a:t>
            </a:r>
            <a:r>
              <a:rPr lang="cs-CZ" sz="2800" dirty="0" err="1"/>
              <a:t>info</a:t>
            </a:r>
            <a:r>
              <a:rPr lang="cs-CZ" sz="2800" dirty="0"/>
              <a:t>, Demagog.cz apod.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cs-CZ" sz="2800" dirty="0"/>
              <a:t>Spolupráce mezi občany, odborníky, učiteli i knihovníky</a:t>
            </a:r>
          </a:p>
        </p:txBody>
      </p:sp>
    </p:spTree>
    <p:extLst>
      <p:ext uri="{BB962C8B-B14F-4D97-AF65-F5344CB8AC3E}">
        <p14:creationId xmlns:p14="http://schemas.microsoft.com/office/powerpoint/2010/main" val="292902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"/>
          <p:cNvSpPr txBox="1"/>
          <p:nvPr/>
        </p:nvSpPr>
        <p:spPr>
          <a:xfrm>
            <a:off x="533784" y="5039125"/>
            <a:ext cx="7772016" cy="246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A5C57"/>
              </a:buClr>
              <a:buSzPts val="7200"/>
              <a:buFont typeface="Poppins"/>
              <a:buNone/>
            </a:pPr>
            <a:r>
              <a:rPr lang="sk-SK" sz="7200" b="1" i="0" u="none" strike="noStrike" cap="none" dirty="0">
                <a:solidFill>
                  <a:srgbClr val="DA5C57"/>
                </a:solidFill>
                <a:latin typeface="Poppins"/>
                <a:ea typeface="Poppins"/>
                <a:cs typeface="Poppins"/>
                <a:sym typeface="Poppins"/>
              </a:rPr>
              <a:t>DĚKUJI ZA POZORNOST!</a:t>
            </a:r>
            <a:endParaRPr dirty="0"/>
          </a:p>
        </p:txBody>
      </p:sp>
      <p:pic>
        <p:nvPicPr>
          <p:cNvPr id="387" name="Google Shape;38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999" y="654"/>
            <a:ext cx="9525001" cy="565336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6"/>
          <p:cNvSpPr/>
          <p:nvPr/>
        </p:nvSpPr>
        <p:spPr>
          <a:xfrm rot="5400000">
            <a:off x="11247108" y="3169909"/>
            <a:ext cx="4632980" cy="9601201"/>
          </a:xfrm>
          <a:prstGeom prst="rect">
            <a:avLst/>
          </a:prstGeom>
          <a:gradFill>
            <a:gsLst>
              <a:gs pos="0">
                <a:srgbClr val="DA5C57">
                  <a:alpha val="0"/>
                </a:srgbClr>
              </a:gs>
              <a:gs pos="86000">
                <a:srgbClr val="DA5C57"/>
              </a:gs>
              <a:gs pos="100000">
                <a:srgbClr val="DA5C5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84" y="862180"/>
            <a:ext cx="4895610" cy="215406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6"/>
          <p:cNvSpPr/>
          <p:nvPr/>
        </p:nvSpPr>
        <p:spPr>
          <a:xfrm>
            <a:off x="-990600" y="8722141"/>
            <a:ext cx="2514600" cy="2391436"/>
          </a:xfrm>
          <a:custGeom>
            <a:avLst/>
            <a:gdLst/>
            <a:ahLst/>
            <a:cxnLst/>
            <a:rect l="l" t="t" r="r" b="b"/>
            <a:pathLst>
              <a:path w="3251922" h="3251922" extrusionOk="0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391" name="Google Shape;39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409" y="3394439"/>
            <a:ext cx="2664241" cy="6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6200" y="3314700"/>
            <a:ext cx="2286000" cy="707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679</Words>
  <Application>Microsoft Office PowerPoint</Application>
  <PresentationFormat>Vlastná</PresentationFormat>
  <Paragraphs>59</Paragraphs>
  <Slides>9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Poppins Black</vt:lpstr>
      <vt:lpstr>Poppins</vt:lpstr>
      <vt:lpstr>Calibri</vt:lpstr>
      <vt:lpstr>Wingdings</vt:lpstr>
      <vt:lpstr>Montserrat Medium</vt:lpstr>
      <vt:lpstr>Arial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Baranko David</dc:creator>
  <cp:lastModifiedBy>Sickova Patricia</cp:lastModifiedBy>
  <cp:revision>14</cp:revision>
  <dcterms:created xsi:type="dcterms:W3CDTF">2006-08-16T00:00:00Z</dcterms:created>
  <dcterms:modified xsi:type="dcterms:W3CDTF">2025-10-21T13:38:30Z</dcterms:modified>
</cp:coreProperties>
</file>