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9" r:id="rId16"/>
    <p:sldId id="283" r:id="rId17"/>
    <p:sldId id="284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nter" panose="020B0604020202020204" charset="0"/>
      <p:bold r:id="rId24"/>
      <p:boldItalic r:id="rId25"/>
    </p:embeddedFont>
    <p:embeddedFont>
      <p:font typeface="Poppins" panose="00000500000000000000" pitchFamily="2" charset="-18"/>
      <p:regular r:id="rId26"/>
      <p:bold r:id="rId27"/>
      <p:italic r:id="rId28"/>
      <p:boldItalic r:id="rId29"/>
    </p:embeddedFont>
    <p:embeddedFont>
      <p:font typeface="Poppins Black" panose="00000A00000000000000" pitchFamily="2" charset="-18"/>
      <p:bold r:id="rId30"/>
      <p:boldItalic r:id="rId31"/>
    </p:embeddedFont>
    <p:embeddedFont>
      <p:font typeface="Poppins ExtraBold" panose="00000900000000000000" pitchFamily="2" charset="-18"/>
      <p:bold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j82BomsMJI0tZOf27FMY9XmCpQ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0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 master">
  <p:cSld name="Slide 9 master">
    <p:bg>
      <p:bgPr>
        <a:solidFill>
          <a:srgbClr val="00000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40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6" name="Google Shape;86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7" name="Google Shape;97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bg>
      <p:bgPr>
        <a:solidFill>
          <a:srgbClr val="00000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32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bg>
      <p:bgPr>
        <a:solidFill>
          <a:srgbClr val="00000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33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bg>
      <p:bgPr>
        <a:solidFill>
          <a:srgbClr val="000000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p34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bg>
      <p:bgPr>
        <a:solidFill>
          <a:srgbClr val="000000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Google Shape;34;p35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bg>
      <p:bgPr>
        <a:solidFill>
          <a:srgbClr val="000000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" name="Google Shape;38;p36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bg>
      <p:bgPr>
        <a:solidFill>
          <a:srgbClr val="000000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Google Shape;42;p37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bg>
      <p:bgPr>
        <a:solidFill>
          <a:srgbClr val="000000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38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 master">
  <p:cSld name="Slide 8 master">
    <p:bg>
      <p:bgPr>
        <a:solidFill>
          <a:srgbClr val="000000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39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020" y="9686925"/>
            <a:ext cx="2153256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amma.app/docs/Jak-psat-prompty-pro-jazykove-modely-ak25csb8rli63a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faq.org/posts/2019/10/3-technologies-that-could-change-the-world/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/>
          <p:nvPr/>
        </p:nvSpPr>
        <p:spPr>
          <a:xfrm>
            <a:off x="0" y="605835"/>
            <a:ext cx="18280450" cy="2556465"/>
          </a:xfrm>
          <a:prstGeom prst="rect">
            <a:avLst/>
          </a:prstGeom>
          <a:gradFill>
            <a:gsLst>
              <a:gs pos="0">
                <a:srgbClr val="FC918C"/>
              </a:gs>
              <a:gs pos="68000">
                <a:srgbClr val="F4F4F4"/>
              </a:gs>
              <a:gs pos="100000">
                <a:srgbClr val="F4F4F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457200" y="-4953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-57150" y="4422182"/>
            <a:ext cx="1028700" cy="6722067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/>
          <p:cNvSpPr txBox="1"/>
          <p:nvPr/>
        </p:nvSpPr>
        <p:spPr>
          <a:xfrm>
            <a:off x="2133600" y="5079133"/>
            <a:ext cx="1447800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1" dirty="0">
                <a:solidFill>
                  <a:schemeClr val="dk1"/>
                </a:solidFill>
                <a:latin typeface="Poppins ExtraBold" panose="00000900000000000000" pitchFamily="2" charset="-18"/>
                <a:ea typeface="Calibri"/>
                <a:cs typeface="Poppins ExtraBold" panose="00000900000000000000" pitchFamily="2" charset="-18"/>
                <a:sym typeface="Calibri"/>
              </a:rPr>
              <a:t>JAK UMĚLÁ INTELIGENCE MĚNÍ SVĚT</a:t>
            </a:r>
            <a:endParaRPr lang="cs-CZ" sz="9600" b="1" dirty="0">
              <a:solidFill>
                <a:schemeClr val="dk1"/>
              </a:solidFill>
              <a:latin typeface="Poppins ExtraBold" panose="00000900000000000000" pitchFamily="2" charset="-18"/>
              <a:ea typeface="Calibri"/>
              <a:cs typeface="Poppins ExtraBold" panose="00000900000000000000" pitchFamily="2" charset="-18"/>
              <a:sym typeface="Calibri"/>
            </a:endParaRPr>
          </a:p>
        </p:txBody>
      </p:sp>
      <p:pic>
        <p:nvPicPr>
          <p:cNvPr id="128" name="Google Shape;12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31" y="740877"/>
            <a:ext cx="5067098" cy="230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09159" y="302620"/>
            <a:ext cx="3321642" cy="332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9650" y="3385894"/>
            <a:ext cx="2664241" cy="61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8241" y="3347856"/>
            <a:ext cx="1959077" cy="61915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"/>
          <p:cNvSpPr txBox="1"/>
          <p:nvPr/>
        </p:nvSpPr>
        <p:spPr>
          <a:xfrm>
            <a:off x="2133600" y="8346058"/>
            <a:ext cx="8338258" cy="7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1.8.2025</a:t>
            </a:r>
            <a:endParaRPr sz="3000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6"/>
          <p:cNvSpPr/>
          <p:nvPr/>
        </p:nvSpPr>
        <p:spPr>
          <a:xfrm>
            <a:off x="7850238" y="790426"/>
            <a:ext cx="9445526" cy="17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563" b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Klíčové strategie pro vytváření lepších promptů </a:t>
            </a:r>
            <a:endParaRPr sz="5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7850238" y="2987576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8143280" y="3280619"/>
            <a:ext cx="4506515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Rozdělení složitých úkolů: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8143281" y="3893642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Pro komplexnější úkoly je často efektivnější rozdělit je do několika menších, lépe zvládnutelných promptů. 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7850238" y="5377458"/>
            <a:ext cx="9445526" cy="4119116"/>
          </a:xfrm>
          <a:prstGeom prst="roundRect">
            <a:avLst>
              <a:gd name="adj" fmla="val 2891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8143281" y="5670500"/>
            <a:ext cx="354404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Příklad: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8143281" y="6283525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28625" marR="0" lvl="0" indent="-428625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8"/>
              <a:buFont typeface="Inter"/>
              <a:buChar char="•"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"Definuj cílovou skupinu pro náš nový produkt - ručně vyráběné mýdlo z přírodních surovin."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8143281" y="7289900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28625" marR="0" lvl="0" indent="-428625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8"/>
              <a:buFont typeface="Inter"/>
              <a:buChar char="•"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"Na základě definované cílové skupiny navrhni tři klíčové prodejní argumenty."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6"/>
          <p:cNvSpPr/>
          <p:nvPr/>
        </p:nvSpPr>
        <p:spPr>
          <a:xfrm>
            <a:off x="8143281" y="8296276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28625" marR="0" lvl="0" indent="-428625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8"/>
              <a:buFont typeface="Inter"/>
              <a:buChar char="•"/>
            </a:pPr>
            <a:r>
              <a:rPr lang="cs-CZ" sz="2188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"Vytvoř návrh marketingové strategie pro oslovení této cílové skupiny s využitím těchto prodejních argumentů."</a:t>
            </a:r>
            <a:endParaRPr sz="21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/>
          <p:nvPr/>
        </p:nvSpPr>
        <p:spPr>
          <a:xfrm>
            <a:off x="992238" y="883295"/>
            <a:ext cx="7078266" cy="66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00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Praktické tipy a doporučení</a:t>
            </a:r>
            <a:endParaRPr sz="3600" dirty="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pic>
        <p:nvPicPr>
          <p:cNvPr id="316" name="Google Shape;316;p1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238" y="1866751"/>
            <a:ext cx="1063229" cy="15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7"/>
          <p:cNvSpPr/>
          <p:nvPr/>
        </p:nvSpPr>
        <p:spPr>
          <a:xfrm>
            <a:off x="2374404" y="2079278"/>
            <a:ext cx="2658070" cy="33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Experimentujte: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2374404" y="2539007"/>
            <a:ext cx="8063359" cy="68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Nebojte se zkoušet různé formulace promptů a sledujte, jak se mění výstupy modelu.</a:t>
            </a:r>
            <a:endParaRPr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pic>
        <p:nvPicPr>
          <p:cNvPr id="319" name="Google Shape;319;p1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38" y="3431977"/>
            <a:ext cx="1063229" cy="127590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/>
          <p:nvPr/>
        </p:nvSpPr>
        <p:spPr>
          <a:xfrm>
            <a:off x="2374404" y="3644504"/>
            <a:ext cx="2658070" cy="33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Buďte trpěliví: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2374404" y="4104235"/>
            <a:ext cx="8063359" cy="34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Někdy trvá déle najít ten správný prompt, který přinese požadovaný výsledek.</a:t>
            </a:r>
            <a:endParaRPr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pic>
        <p:nvPicPr>
          <p:cNvPr id="322" name="Google Shape;322;p17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2238" y="4707880"/>
            <a:ext cx="1063229" cy="15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7"/>
          <p:cNvSpPr/>
          <p:nvPr/>
        </p:nvSpPr>
        <p:spPr>
          <a:xfrm>
            <a:off x="2374404" y="4920407"/>
            <a:ext cx="2754958" cy="33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Analyzujte odpovědi: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2374404" y="5380136"/>
            <a:ext cx="8063359" cy="68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Věnujte pozornost, jak model reaguje na vaše prompty, což vám pomůže lépe porozumět jeho možnostem i omezením.</a:t>
            </a:r>
            <a:endParaRPr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pic>
        <p:nvPicPr>
          <p:cNvPr id="325" name="Google Shape;325;p17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2238" y="6273105"/>
            <a:ext cx="1063229" cy="15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7"/>
          <p:cNvSpPr/>
          <p:nvPr/>
        </p:nvSpPr>
        <p:spPr>
          <a:xfrm>
            <a:off x="2374404" y="6485633"/>
            <a:ext cx="3387478" cy="33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Nástroje pro promptování: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2374404" y="6945362"/>
            <a:ext cx="8063359" cy="68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Seznamte se s různými nástroji a platformami, které vám usnadní tvorbu a správu promptů.</a:t>
            </a:r>
            <a:endParaRPr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pic>
        <p:nvPicPr>
          <p:cNvPr id="328" name="Google Shape;328;p17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2238" y="7838331"/>
            <a:ext cx="1063229" cy="15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7"/>
          <p:cNvSpPr/>
          <p:nvPr/>
        </p:nvSpPr>
        <p:spPr>
          <a:xfrm>
            <a:off x="2374404" y="8050858"/>
            <a:ext cx="2658070" cy="33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Etické aspekty: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330" name="Google Shape;330;p17"/>
          <p:cNvSpPr/>
          <p:nvPr/>
        </p:nvSpPr>
        <p:spPr>
          <a:xfrm>
            <a:off x="2374404" y="8510587"/>
            <a:ext cx="8063359" cy="68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Mějte na paměti etické otázky spojené s používáním jazykových modelů, jako je šíření dezinformací a předsudků.</a:t>
            </a:r>
            <a:endParaRPr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"/>
          <p:cNvSpPr/>
          <p:nvPr/>
        </p:nvSpPr>
        <p:spPr>
          <a:xfrm>
            <a:off x="14275902" y="9258300"/>
            <a:ext cx="7783998" cy="22098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12864794" y="7762648"/>
            <a:ext cx="2222137" cy="2222137"/>
          </a:xfrm>
          <a:custGeom>
            <a:avLst/>
            <a:gdLst/>
            <a:ahLst/>
            <a:cxnLst/>
            <a:rect l="l" t="t" r="r" b="b"/>
            <a:pathLst>
              <a:path w="2222137" h="2222137" extrusionOk="0">
                <a:moveTo>
                  <a:pt x="0" y="0"/>
                </a:moveTo>
                <a:lnTo>
                  <a:pt x="2222136" y="0"/>
                </a:lnTo>
                <a:lnTo>
                  <a:pt x="2222136" y="2222136"/>
                </a:lnTo>
                <a:lnTo>
                  <a:pt x="0" y="2222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8"/>
          <p:cNvSpPr txBox="1"/>
          <p:nvPr/>
        </p:nvSpPr>
        <p:spPr>
          <a:xfrm>
            <a:off x="1428750" y="3000472"/>
            <a:ext cx="12847152" cy="167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 JEŠTE JEDNOU PODLE AI</a:t>
            </a:r>
            <a:endParaRPr sz="80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18"/>
          <p:cNvSpPr txBox="1"/>
          <p:nvPr/>
        </p:nvSpPr>
        <p:spPr>
          <a:xfrm>
            <a:off x="1428750" y="4887660"/>
            <a:ext cx="8705850" cy="51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u="sng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ODKAZ NA PREZENTACI V GAMMA.AI</a:t>
            </a:r>
            <a:endParaRPr sz="3000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695325" y="2133600"/>
            <a:ext cx="38100" cy="82296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/>
          <p:nvPr/>
        </p:nvSpPr>
        <p:spPr>
          <a:xfrm>
            <a:off x="-767403" y="483870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 extrusionOk="0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17845967" y="1143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17617367" y="-233680"/>
            <a:ext cx="495300" cy="48768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19" descr="3D grafika obličeje"/>
          <p:cNvPicPr preferRelativeResize="0"/>
          <p:nvPr/>
        </p:nvPicPr>
        <p:blipFill rotWithShape="1">
          <a:blip r:embed="rId4">
            <a:alphaModFix/>
          </a:blip>
          <a:srcRect r="8084"/>
          <a:stretch/>
        </p:blipFill>
        <p:spPr>
          <a:xfrm>
            <a:off x="1016000" y="144561"/>
            <a:ext cx="6299200" cy="428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9"/>
          <p:cNvPicPr preferRelativeResize="0"/>
          <p:nvPr/>
        </p:nvPicPr>
        <p:blipFill rotWithShape="1">
          <a:blip r:embed="rId5">
            <a:alphaModFix/>
          </a:blip>
          <a:srcRect l="16973" r="22355"/>
          <a:stretch/>
        </p:blipFill>
        <p:spPr>
          <a:xfrm>
            <a:off x="1011238" y="4643120"/>
            <a:ext cx="6299200" cy="583438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9"/>
          <p:cNvSpPr txBox="1"/>
          <p:nvPr/>
        </p:nvSpPr>
        <p:spPr>
          <a:xfrm>
            <a:off x="1011238" y="10477500"/>
            <a:ext cx="6858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od autora Neznámý autor s licencí </a:t>
            </a:r>
            <a:r>
              <a:rPr lang="cs-CZ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9"/>
          <p:cNvSpPr txBox="1"/>
          <p:nvPr/>
        </p:nvSpPr>
        <p:spPr>
          <a:xfrm>
            <a:off x="7945438" y="1265039"/>
            <a:ext cx="9047162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000" dirty="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Formulujte jasné a konkrétní zadání.</a:t>
            </a:r>
            <a:endParaRPr sz="11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000" dirty="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Experimentujte s různými formulacemi dotazů (prompty).</a:t>
            </a:r>
            <a:endParaRPr sz="11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000" dirty="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Ověřujte si informace získané od AI, nejsou vždy 100% spolehlivé.</a:t>
            </a:r>
            <a:endParaRPr sz="11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000" dirty="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Buďte si vědomi možných zkreslení a "halucinací" AI.</a:t>
            </a:r>
            <a:endParaRPr sz="11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000" dirty="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Používejte AI jako pomocníka, nikoli jako konečnou autoritu.</a:t>
            </a:r>
            <a:endParaRPr sz="11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000" dirty="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Udržujte kontext v konverzacích pro lepší výsledky.</a:t>
            </a:r>
            <a:endParaRPr sz="11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000" dirty="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Zvažte etické důsledky a soukromí při sdílení dat s AI.</a:t>
            </a:r>
            <a:endParaRPr sz="11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000" dirty="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Pravidelně se seznamujte s novými funkcemi a možnostmi AI nástrojů.</a:t>
            </a:r>
            <a:endParaRPr sz="11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000" dirty="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Nekrmte AI citlivými nebo důvěrnými osobními daty.</a:t>
            </a:r>
            <a:endParaRPr sz="11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000" dirty="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Buďte trpěliví a učte se optimalizovat své interakce s AI.</a:t>
            </a:r>
            <a:endParaRPr sz="11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/>
          <p:nvPr/>
        </p:nvSpPr>
        <p:spPr>
          <a:xfrm>
            <a:off x="581025" y="-419100"/>
            <a:ext cx="38100" cy="11353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-304800" y="-990600"/>
            <a:ext cx="1676400" cy="35433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16078200" y="7995986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 extrusionOk="0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 txBox="1"/>
          <p:nvPr/>
        </p:nvSpPr>
        <p:spPr>
          <a:xfrm>
            <a:off x="2514600" y="2400300"/>
            <a:ext cx="12930018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1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DALŠÍ JAZYKOVÉ MODELY</a:t>
            </a:r>
            <a:endParaRPr sz="8000" b="1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59" name="Google Shape;359;p20"/>
          <p:cNvSpPr txBox="1"/>
          <p:nvPr/>
        </p:nvSpPr>
        <p:spPr>
          <a:xfrm>
            <a:off x="2506851" y="5143500"/>
            <a:ext cx="8458200" cy="412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2800" dirty="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CHAT GPT</a:t>
            </a:r>
            <a:endParaRPr sz="12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2800" dirty="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GEMINI</a:t>
            </a:r>
            <a:endParaRPr sz="12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2800" dirty="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COPILOT</a:t>
            </a:r>
            <a:endParaRPr sz="12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2800" dirty="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PERPLEXITY</a:t>
            </a:r>
            <a:endParaRPr sz="12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2800" dirty="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CLAUDE</a:t>
            </a:r>
            <a:endParaRPr sz="12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2800" dirty="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NOTEBOOK LM</a:t>
            </a:r>
            <a:endParaRPr sz="12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2540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solidFill>
                <a:schemeClr val="lt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4"/>
          <p:cNvSpPr/>
          <p:nvPr/>
        </p:nvSpPr>
        <p:spPr>
          <a:xfrm>
            <a:off x="581025" y="-419100"/>
            <a:ext cx="38100" cy="11353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4"/>
          <p:cNvSpPr/>
          <p:nvPr/>
        </p:nvSpPr>
        <p:spPr>
          <a:xfrm>
            <a:off x="-304800" y="-990600"/>
            <a:ext cx="1676400" cy="35433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4"/>
          <p:cNvSpPr/>
          <p:nvPr/>
        </p:nvSpPr>
        <p:spPr>
          <a:xfrm>
            <a:off x="16078200" y="7995986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 extrusionOk="0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4"/>
          <p:cNvSpPr txBox="1"/>
          <p:nvPr/>
        </p:nvSpPr>
        <p:spPr>
          <a:xfrm>
            <a:off x="2514600" y="2400300"/>
            <a:ext cx="12930018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1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DALŠÍ ZAJÍMAVÉ AI NÁSTROJE</a:t>
            </a:r>
            <a:endParaRPr sz="8000" b="1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402" name="Google Shape;402;p24"/>
          <p:cNvSpPr txBox="1"/>
          <p:nvPr/>
        </p:nvSpPr>
        <p:spPr>
          <a:xfrm>
            <a:off x="2506851" y="5143500"/>
            <a:ext cx="8458200" cy="347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2800" dirty="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NAPKIN</a:t>
            </a:r>
            <a:endParaRPr sz="12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2800" dirty="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CANVA</a:t>
            </a:r>
            <a:endParaRPr sz="12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2800" dirty="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GAMA</a:t>
            </a:r>
            <a:endParaRPr sz="12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2800" dirty="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ELEVENLABS</a:t>
            </a:r>
            <a:endParaRPr sz="12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2800" dirty="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RUNWAY</a:t>
            </a:r>
            <a:endParaRPr sz="12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marR="0" lvl="0" indent="-4572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☑"/>
            </a:pPr>
            <a:r>
              <a:rPr lang="cs-CZ" sz="2800" dirty="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rPr>
              <a:t>HEYGEN</a:t>
            </a:r>
            <a:endParaRPr sz="12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8"/>
          <p:cNvSpPr txBox="1"/>
          <p:nvPr/>
        </p:nvSpPr>
        <p:spPr>
          <a:xfrm>
            <a:off x="571884" y="5829300"/>
            <a:ext cx="7772016" cy="246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A5C57"/>
              </a:buClr>
              <a:buSzPts val="7200"/>
              <a:buFont typeface="Poppins"/>
              <a:buNone/>
            </a:pPr>
            <a:r>
              <a:rPr lang="cs-CZ" sz="7200" b="1" dirty="0">
                <a:solidFill>
                  <a:srgbClr val="DA5C57"/>
                </a:solidFill>
                <a:latin typeface="Poppins"/>
                <a:ea typeface="Poppins"/>
                <a:cs typeface="Poppins"/>
                <a:sym typeface="Poppins"/>
              </a:rPr>
              <a:t>DÍKY  </a:t>
            </a:r>
            <a:br>
              <a:rPr lang="cs-CZ" sz="7200" b="1" dirty="0">
                <a:solidFill>
                  <a:srgbClr val="DA5C5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cs-CZ" sz="7200" b="1" dirty="0">
                <a:solidFill>
                  <a:srgbClr val="DA5C57"/>
                </a:solidFill>
                <a:latin typeface="Poppins"/>
                <a:ea typeface="Poppins"/>
                <a:cs typeface="Poppins"/>
                <a:sym typeface="Poppins"/>
              </a:rPr>
              <a:t>ZA POZORNOST!</a:t>
            </a:r>
            <a:endParaRPr dirty="0"/>
          </a:p>
        </p:txBody>
      </p:sp>
      <p:pic>
        <p:nvPicPr>
          <p:cNvPr id="447" name="Google Shape;44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2999" y="654"/>
            <a:ext cx="9525001" cy="5653366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8"/>
          <p:cNvSpPr/>
          <p:nvPr/>
        </p:nvSpPr>
        <p:spPr>
          <a:xfrm rot="5400000">
            <a:off x="11247108" y="3169909"/>
            <a:ext cx="4632980" cy="9601201"/>
          </a:xfrm>
          <a:prstGeom prst="rect">
            <a:avLst/>
          </a:prstGeom>
          <a:gradFill>
            <a:gsLst>
              <a:gs pos="0">
                <a:srgbClr val="DA5C57">
                  <a:alpha val="0"/>
                </a:srgbClr>
              </a:gs>
              <a:gs pos="86000">
                <a:srgbClr val="DA5C57"/>
              </a:gs>
              <a:gs pos="100000">
                <a:srgbClr val="DA5C57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883" y="862179"/>
            <a:ext cx="5361233" cy="2358942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8"/>
          <p:cNvSpPr/>
          <p:nvPr/>
        </p:nvSpPr>
        <p:spPr>
          <a:xfrm>
            <a:off x="-990600" y="8722141"/>
            <a:ext cx="2514600" cy="2391436"/>
          </a:xfrm>
          <a:custGeom>
            <a:avLst/>
            <a:gdLst/>
            <a:ahLst/>
            <a:cxnLst/>
            <a:rect l="l" t="t" r="r" b="b"/>
            <a:pathLst>
              <a:path w="3251922" h="3251922" extrusionOk="0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409" y="3766698"/>
            <a:ext cx="2664241" cy="61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94742" y="3748035"/>
            <a:ext cx="1999568" cy="619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"/>
          <p:cNvSpPr/>
          <p:nvPr/>
        </p:nvSpPr>
        <p:spPr>
          <a:xfrm>
            <a:off x="16195565" y="2474900"/>
            <a:ext cx="2879383" cy="83836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9"/>
          <p:cNvSpPr txBox="1"/>
          <p:nvPr/>
        </p:nvSpPr>
        <p:spPr>
          <a:xfrm>
            <a:off x="9535445" y="7212013"/>
            <a:ext cx="7723855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1">
                <a:solidFill>
                  <a:srgbClr val="202020"/>
                </a:solidFill>
                <a:latin typeface="Poppins"/>
                <a:ea typeface="Poppins"/>
                <a:cs typeface="Poppins"/>
                <a:sym typeface="Poppins"/>
              </a:rPr>
              <a:t>Kontaktujte nás</a:t>
            </a:r>
            <a:endParaRPr sz="8000" b="1">
              <a:solidFill>
                <a:srgbClr val="20202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29"/>
          <p:cNvSpPr txBox="1"/>
          <p:nvPr/>
        </p:nvSpPr>
        <p:spPr>
          <a:xfrm>
            <a:off x="1986842" y="4146391"/>
            <a:ext cx="7157158" cy="47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+420 608 610 969</a:t>
            </a:r>
            <a:endParaRPr sz="280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0" name="Google Shape;460;p29"/>
          <p:cNvSpPr txBox="1"/>
          <p:nvPr/>
        </p:nvSpPr>
        <p:spPr>
          <a:xfrm>
            <a:off x="1986842" y="3348037"/>
            <a:ext cx="7157158" cy="51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TELEFÓN</a:t>
            </a:r>
            <a:endParaRPr dirty="0"/>
          </a:p>
        </p:txBody>
      </p:sp>
      <p:sp>
        <p:nvSpPr>
          <p:cNvPr id="461" name="Google Shape;461;p29"/>
          <p:cNvSpPr txBox="1"/>
          <p:nvPr/>
        </p:nvSpPr>
        <p:spPr>
          <a:xfrm>
            <a:off x="1986842" y="6283802"/>
            <a:ext cx="7157158" cy="47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jan.zikuska@mzk.cz</a:t>
            </a:r>
            <a:endParaRPr sz="280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29"/>
          <p:cNvSpPr txBox="1"/>
          <p:nvPr/>
        </p:nvSpPr>
        <p:spPr>
          <a:xfrm>
            <a:off x="1986842" y="5485448"/>
            <a:ext cx="7157158" cy="51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E-MAIL</a:t>
            </a:r>
            <a:endParaRPr/>
          </a:p>
        </p:txBody>
      </p:sp>
      <p:sp>
        <p:nvSpPr>
          <p:cNvPr id="463" name="Google Shape;463;p29"/>
          <p:cNvSpPr/>
          <p:nvPr/>
        </p:nvSpPr>
        <p:spPr>
          <a:xfrm>
            <a:off x="1028700" y="-2286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9"/>
          <p:cNvSpPr/>
          <p:nvPr/>
        </p:nvSpPr>
        <p:spPr>
          <a:xfrm>
            <a:off x="226085" y="8572500"/>
            <a:ext cx="1605229" cy="1526605"/>
          </a:xfrm>
          <a:custGeom>
            <a:avLst/>
            <a:gdLst/>
            <a:ahLst/>
            <a:cxnLst/>
            <a:rect l="l" t="t" r="r" b="b"/>
            <a:pathLst>
              <a:path w="3251922" h="3251922" extrusionOk="0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581025" y="-419100"/>
            <a:ext cx="38100" cy="11353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-304800" y="-990600"/>
            <a:ext cx="1676400" cy="35433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16078200" y="7995986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 extrusionOk="0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2438400" y="4576678"/>
            <a:ext cx="12930018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1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VELKÉ JAZYKOVÉ MODELY</a:t>
            </a:r>
            <a:endParaRPr sz="8000" b="1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/>
          <p:nvPr/>
        </p:nvSpPr>
        <p:spPr>
          <a:xfrm>
            <a:off x="7850238" y="2034182"/>
            <a:ext cx="9445526" cy="17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Proč je </a:t>
            </a:r>
            <a:r>
              <a:rPr lang="cs-CZ" sz="5400" b="1" dirty="0" err="1">
                <a:solidFill>
                  <a:srgbClr val="000000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promptování</a:t>
            </a: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 důležité?</a:t>
            </a:r>
            <a:endParaRPr sz="5400" dirty="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7850238" y="4231332"/>
            <a:ext cx="9445526" cy="1028998"/>
          </a:xfrm>
          <a:prstGeom prst="roundRect">
            <a:avLst>
              <a:gd name="adj" fmla="val 11573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8143280" y="4524375"/>
            <a:ext cx="8140005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Dobře formulovaný prompt = přesnější výstupy</a:t>
            </a:r>
            <a:endParaRPr sz="2400" dirty="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7850238" y="5543847"/>
            <a:ext cx="9445526" cy="1028998"/>
          </a:xfrm>
          <a:prstGeom prst="roundRect">
            <a:avLst>
              <a:gd name="adj" fmla="val 11573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8143280" y="5836890"/>
            <a:ext cx="6715720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Nová digitální gramotnost budoucnosti</a:t>
            </a:r>
            <a:endParaRPr sz="2400" dirty="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7850238" y="6891784"/>
            <a:ext cx="9445526" cy="136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Jednoduše řečeno, je to umění a věda, jak efektivně komunikovat s jazykovými modely pomocí textových instrukcí (promptů), abychom získali požadované výstupy.</a:t>
            </a:r>
            <a:endParaRPr sz="2000" dirty="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/>
          <p:nvPr/>
        </p:nvSpPr>
        <p:spPr>
          <a:xfrm>
            <a:off x="992238" y="1317426"/>
            <a:ext cx="9183440" cy="70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3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00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Principy efektivního </a:t>
            </a:r>
            <a:r>
              <a:rPr lang="cs-CZ" sz="4000" b="1" dirty="0" err="1">
                <a:solidFill>
                  <a:srgbClr val="000000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promptování</a:t>
            </a:r>
            <a:endParaRPr sz="4000" dirty="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992238" y="2366368"/>
            <a:ext cx="510331" cy="510331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1077218" y="2408857"/>
            <a:ext cx="340221" cy="42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1</a:t>
            </a:r>
            <a:endParaRPr sz="20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1729383" y="2444204"/>
            <a:ext cx="3148161" cy="35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Jasnost a Specifičnost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1729382" y="2934593"/>
            <a:ext cx="3843933" cy="181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Čím jasnější a specifičtější váš prompt je, tím lépe model porozumí vašim požadavkům a tím relevantnější bude jeho odpověď. Vyhněte se vágním formulacím.</a:t>
            </a:r>
            <a:endParaRPr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5856835" y="2366368"/>
            <a:ext cx="510331" cy="510331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5941815" y="2408857"/>
            <a:ext cx="340221" cy="42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2</a:t>
            </a:r>
            <a:endParaRPr sz="20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6593979" y="2444204"/>
            <a:ext cx="2835325" cy="35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Konkrétní instrukce</a:t>
            </a:r>
            <a:endParaRPr sz="1800" dirty="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6593979" y="2934592"/>
            <a:ext cx="3843933" cy="14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Používejte akční slovesa a jasně definujte, co od modelu očekáváte (např. "napiš", "vysvětli", "shrň", "porovnej").</a:t>
            </a:r>
            <a:endParaRPr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992238" y="5202437"/>
            <a:ext cx="510331" cy="510331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1077218" y="5244926"/>
            <a:ext cx="340221" cy="42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3</a:t>
            </a:r>
            <a:endParaRPr sz="20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1729383" y="5280273"/>
            <a:ext cx="2835325" cy="35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Kontext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1729382" y="5770661"/>
            <a:ext cx="3843933" cy="181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Poskytněte modelu potřebný kontext, aby lépe pochopil téma a váš záměr. Můžete uvést pozadí, cílovou skupinu, formát výstupu apod.</a:t>
            </a:r>
            <a:endParaRPr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5856835" y="5202437"/>
            <a:ext cx="510331" cy="510331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5941815" y="5244926"/>
            <a:ext cx="340221" cy="42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4</a:t>
            </a:r>
            <a:endParaRPr sz="20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6593979" y="5280273"/>
            <a:ext cx="2835325" cy="35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Formát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6593979" y="5770661"/>
            <a:ext cx="3843933" cy="14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Pokud máte specifické požadavky na formát výstupu (např. seznam bodů, tabulka, esej), uveďte to v promptu.</a:t>
            </a:r>
            <a:endParaRPr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992238" y="8038506"/>
            <a:ext cx="510331" cy="510331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1077218" y="8080995"/>
            <a:ext cx="340221" cy="42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5</a:t>
            </a:r>
            <a:endParaRPr sz="20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1729383" y="8116341"/>
            <a:ext cx="2835325" cy="35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Tón a Styl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1729383" y="8606730"/>
            <a:ext cx="8708380" cy="36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Můžete ovlivnit tón a styl odpovědi (např. formální, neformální, vtipný, odborný).</a:t>
            </a:r>
            <a:endParaRPr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/>
          <p:nvPr/>
        </p:nvSpPr>
        <p:spPr>
          <a:xfrm>
            <a:off x="7850238" y="1796802"/>
            <a:ext cx="9445526" cy="17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 dirty="0">
                <a:solidFill>
                  <a:srgbClr val="000000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Klíčové strategie pro vytváření lepších promptů </a:t>
            </a:r>
            <a:endParaRPr sz="4800" dirty="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7850238" y="3993951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37" name="Google Shape;237;p11"/>
          <p:cNvSpPr/>
          <p:nvPr/>
        </p:nvSpPr>
        <p:spPr>
          <a:xfrm>
            <a:off x="8143281" y="4286994"/>
            <a:ext cx="354404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Použití rolí: </a:t>
            </a:r>
            <a:endParaRPr sz="20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8143281" y="4900018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Požádejte model, aby se vžil do určité role (např. odborník, učitel, novinář). To může ovlivnit styl a hloubku odpovědi. 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7850238" y="6383834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8143281" y="6676876"/>
            <a:ext cx="354404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Příklad: </a:t>
            </a:r>
            <a:endParaRPr sz="20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8143281" y="7289900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"Představ si, že jsi zkušený historik. Vysvětli, jaké byly hlavní příčiny první světové války."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2"/>
          <p:cNvSpPr/>
          <p:nvPr/>
        </p:nvSpPr>
        <p:spPr>
          <a:xfrm>
            <a:off x="7850238" y="1796802"/>
            <a:ext cx="9445526" cy="17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 dirty="0">
                <a:solidFill>
                  <a:srgbClr val="000000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Klíčové strategie pro vytváření lepších promptů </a:t>
            </a:r>
            <a:endParaRPr sz="4800" dirty="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7850238" y="3993951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8143281" y="4286994"/>
            <a:ext cx="4361409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Stanovení limitů a hranic:</a:t>
            </a:r>
            <a:endParaRPr sz="20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8143281" y="4900018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Pokud chcete, aby se model držel určitého rozsahu nebo tématu, jasně to uveďte.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7850238" y="6383834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8143281" y="6676876"/>
            <a:ext cx="354404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Příklad: </a:t>
            </a:r>
            <a:endParaRPr sz="20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8143281" y="7289900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Napiš krátký příběh (maximálně 150 slov) o setkání dvou cizinců v kavárně."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3"/>
          <p:cNvSpPr/>
          <p:nvPr/>
        </p:nvSpPr>
        <p:spPr>
          <a:xfrm>
            <a:off x="7850238" y="1796802"/>
            <a:ext cx="9445526" cy="17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 dirty="0">
                <a:solidFill>
                  <a:srgbClr val="000000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Klíčové strategie pro vytváření lepších promptů </a:t>
            </a:r>
            <a:endParaRPr sz="4800" dirty="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7850238" y="3993951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8143281" y="4286994"/>
            <a:ext cx="375612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Poskytování příkladů:</a:t>
            </a:r>
            <a:endParaRPr sz="20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8143281" y="4900018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Ukázka požadovaného formátu nebo stylu může výrazně zlepšit kvalitu výstupu. 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65" name="Google Shape;265;p13"/>
          <p:cNvSpPr/>
          <p:nvPr/>
        </p:nvSpPr>
        <p:spPr>
          <a:xfrm>
            <a:off x="7850238" y="6383834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8143281" y="6676876"/>
            <a:ext cx="354404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Příklad:</a:t>
            </a:r>
            <a:endParaRPr sz="20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67" name="Google Shape;267;p13"/>
          <p:cNvSpPr/>
          <p:nvPr/>
        </p:nvSpPr>
        <p:spPr>
          <a:xfrm>
            <a:off x="8143281" y="7289900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"Napiš recenzi na knihu 'Sto roků samoty' ve stylu recenzí na serveru Goodreads. Zde je příklad recenze: '...' "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/>
          <p:nvPr/>
        </p:nvSpPr>
        <p:spPr>
          <a:xfrm>
            <a:off x="7850238" y="1796802"/>
            <a:ext cx="9445526" cy="17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 dirty="0">
                <a:solidFill>
                  <a:srgbClr val="000000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Klíčové strategie pro vytváření lepších promptů </a:t>
            </a:r>
            <a:endParaRPr sz="4800" dirty="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7850238" y="3993951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8143281" y="4286994"/>
            <a:ext cx="375612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5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Poskytování příkladů: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4"/>
          <p:cNvSpPr/>
          <p:nvPr/>
        </p:nvSpPr>
        <p:spPr>
          <a:xfrm>
            <a:off x="8143281" y="4900018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Ukázka požadovaného formátu nebo stylu může výrazně zlepšit kvalitu výstupu. 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7850238" y="6383834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8143281" y="6676876"/>
            <a:ext cx="354404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Příklad:</a:t>
            </a:r>
            <a:endParaRPr sz="2000" dirty="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8143281" y="7289900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"Napiš recenzi na knihu 'Sto roků samoty' ve stylu recenzí na serveru Goodreads. Zde je příklad recenze: '...' "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/>
          <p:nvPr/>
        </p:nvSpPr>
        <p:spPr>
          <a:xfrm>
            <a:off x="7850238" y="2023616"/>
            <a:ext cx="9445526" cy="17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 dirty="0">
                <a:solidFill>
                  <a:srgbClr val="000000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Klíčové strategie pro vytváření lepších promptů </a:t>
            </a:r>
            <a:endParaRPr sz="4800" dirty="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7850238" y="4220767"/>
            <a:ext cx="9445526" cy="1652736"/>
          </a:xfrm>
          <a:prstGeom prst="roundRect">
            <a:avLst>
              <a:gd name="adj" fmla="val 7205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8143280" y="4513809"/>
            <a:ext cx="4987230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Použití negativních omezení:</a:t>
            </a:r>
            <a:endParaRPr sz="20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8143281" y="5126832"/>
            <a:ext cx="8859441" cy="45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Někdy je užitečné explicitně uvést, čemu se má model vyhnout. </a:t>
            </a:r>
            <a:endParaRPr sz="1800" dirty="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7850238" y="6157020"/>
            <a:ext cx="9445526" cy="2106365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95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8143281" y="6450062"/>
            <a:ext cx="3544044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Příklad:</a:t>
            </a:r>
            <a:endParaRPr sz="20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8143281" y="7063086"/>
            <a:ext cx="8859441" cy="9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272525"/>
                </a:solidFill>
                <a:latin typeface="Poppins" panose="00000500000000000000" pitchFamily="2" charset="-18"/>
                <a:ea typeface="Inter"/>
                <a:cs typeface="Poppins" panose="00000500000000000000" pitchFamily="2" charset="-18"/>
                <a:sym typeface="Inter"/>
              </a:rPr>
              <a:t>"Vysvětli princip fungování jaderné elektrárny, ale nepoužívej složité technické termíny."</a:t>
            </a:r>
            <a:endParaRPr sz="18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767</Words>
  <Application>Microsoft Office PowerPoint</Application>
  <PresentationFormat>Vlastná</PresentationFormat>
  <Paragraphs>108</Paragraphs>
  <Slides>17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4" baseType="lpstr">
      <vt:lpstr>Calibri</vt:lpstr>
      <vt:lpstr>Inter</vt:lpstr>
      <vt:lpstr>Arial</vt:lpstr>
      <vt:lpstr>Poppins Black</vt:lpstr>
      <vt:lpstr>Poppins</vt:lpstr>
      <vt:lpstr>Poppins ExtraBold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Pincova Lenka</cp:lastModifiedBy>
  <cp:revision>8</cp:revision>
  <dcterms:created xsi:type="dcterms:W3CDTF">2006-08-16T00:00:00Z</dcterms:created>
  <dcterms:modified xsi:type="dcterms:W3CDTF">2025-10-02T06:21:05Z</dcterms:modified>
</cp:coreProperties>
</file>