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8" r:id="rId3"/>
    <p:sldId id="280" r:id="rId4"/>
    <p:sldId id="262" r:id="rId5"/>
    <p:sldId id="271" r:id="rId6"/>
    <p:sldId id="283" r:id="rId7"/>
    <p:sldId id="284" r:id="rId8"/>
    <p:sldId id="285" r:id="rId9"/>
    <p:sldId id="286" r:id="rId10"/>
    <p:sldId id="289" r:id="rId11"/>
    <p:sldId id="290" r:id="rId12"/>
    <p:sldId id="287" r:id="rId13"/>
    <p:sldId id="291" r:id="rId14"/>
    <p:sldId id="292" r:id="rId15"/>
    <p:sldId id="259" r:id="rId16"/>
    <p:sldId id="293" r:id="rId17"/>
    <p:sldId id="294" r:id="rId18"/>
    <p:sldId id="281" r:id="rId19"/>
  </p:sldIdLst>
  <p:sldSz cx="18288000" cy="10287000"/>
  <p:notesSz cx="6858000" cy="9144000"/>
  <p:embeddedFontLst>
    <p:embeddedFont>
      <p:font typeface="Montserrat Medium" panose="020B0604020202020204" charset="-18"/>
      <p:regular r:id="rId21"/>
      <p:bold r:id="rId22"/>
      <p:italic r:id="rId23"/>
      <p:boldItalic r:id="rId24"/>
    </p:embeddedFont>
    <p:embeddedFont>
      <p:font typeface="Poppins ExtraBold" panose="020B0604020202020204" charset="-18"/>
      <p:bold r:id="rId25"/>
      <p:boldItalic r:id="rId26"/>
    </p:embeddedFont>
    <p:embeddedFont>
      <p:font typeface="Montserrat" panose="020B0604020202020204" charset="-18"/>
      <p:regular r:id="rId27"/>
      <p:bold r:id="rId28"/>
      <p:italic r:id="rId29"/>
      <p:boldItalic r:id="rId30"/>
    </p:embeddedFont>
    <p:embeddedFont>
      <p:font typeface="Poppins" panose="020B0604020202020204" charset="-18"/>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Poppins Black" panose="020B0604020202020204" charset="-18"/>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AEtXtgMSHRf5VSwEBoQFgqjWc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45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37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07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25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75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73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99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4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15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17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81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1792288" y="612775"/>
            <a:ext cx="5486400" cy="4114800"/>
          </a:xfrm>
          <a:prstGeom prst="rect">
            <a:avLst/>
          </a:prstGeom>
          <a:noFill/>
          <a:ln>
            <a:noFill/>
          </a:ln>
        </p:spPr>
      </p:sp>
      <p:sp>
        <p:nvSpPr>
          <p:cNvPr id="64" name="Google Shape;64;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83"/>
        <p:cNvGrpSpPr/>
        <p:nvPr/>
      </p:nvGrpSpPr>
      <p:grpSpPr>
        <a:xfrm>
          <a:off x="0" y="0"/>
          <a:ext cx="0" cy="0"/>
          <a:chOff x="0" y="0"/>
          <a:chExt cx="0" cy="0"/>
        </a:xfrm>
      </p:grpSpPr>
      <p:sp>
        <p:nvSpPr>
          <p:cNvPr id="84" name="Google Shape;84;p1"/>
          <p:cNvSpPr/>
          <p:nvPr/>
        </p:nvSpPr>
        <p:spPr>
          <a:xfrm>
            <a:off x="0" y="605835"/>
            <a:ext cx="18280450" cy="2556465"/>
          </a:xfrm>
          <a:prstGeom prst="rect">
            <a:avLst/>
          </a:prstGeom>
          <a:gradFill>
            <a:gsLst>
              <a:gs pos="0">
                <a:srgbClr val="FC918C"/>
              </a:gs>
              <a:gs pos="68000">
                <a:srgbClr val="F4F4F4"/>
              </a:gs>
              <a:gs pos="100000">
                <a:srgbClr val="F4F4F4"/>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457200" y="-495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7150" y="4422182"/>
            <a:ext cx="1028700" cy="6722067"/>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txBox="1"/>
          <p:nvPr/>
        </p:nvSpPr>
        <p:spPr>
          <a:xfrm>
            <a:off x="2133600" y="4838700"/>
            <a:ext cx="14478000" cy="1846659"/>
          </a:xfrm>
          <a:prstGeom prst="rect">
            <a:avLst/>
          </a:prstGeom>
          <a:noFill/>
          <a:ln>
            <a:noFill/>
          </a:ln>
        </p:spPr>
        <p:txBody>
          <a:bodyPr spcFirstLastPara="1" wrap="square" lIns="0" tIns="0" rIns="0" bIns="0" anchor="t" anchorCtr="0">
            <a:spAutoFit/>
          </a:bodyPr>
          <a:lstStyle/>
          <a:p>
            <a:pPr lvl="0">
              <a:lnSpc>
                <a:spcPct val="124739"/>
              </a:lnSpc>
            </a:pPr>
            <a:r>
              <a:rPr lang="sk-SK" sz="9600">
                <a:solidFill>
                  <a:schemeClr val="dk1"/>
                </a:solidFill>
                <a:latin typeface="Poppins ExtraBold"/>
                <a:ea typeface="Poppins ExtraBold"/>
                <a:cs typeface="Poppins ExtraBold"/>
                <a:sym typeface="Poppins ExtraBold"/>
              </a:rPr>
              <a:t>MYSLÍTE </a:t>
            </a:r>
            <a:r>
              <a:rPr lang="sk-SK" sz="9600" smtClean="0">
                <a:solidFill>
                  <a:schemeClr val="dk1"/>
                </a:solidFill>
                <a:latin typeface="Poppins ExtraBold"/>
                <a:ea typeface="Poppins ExtraBold"/>
                <a:cs typeface="Poppins ExtraBold"/>
                <a:sym typeface="Poppins ExtraBold"/>
              </a:rPr>
              <a:t>KRITICKY</a:t>
            </a:r>
            <a:r>
              <a:rPr lang="sk-SK" sz="9600" dirty="0">
                <a:solidFill>
                  <a:schemeClr val="dk1"/>
                </a:solidFill>
                <a:latin typeface="Poppins ExtraBold"/>
                <a:ea typeface="Poppins ExtraBold"/>
                <a:cs typeface="Poppins ExtraBold"/>
                <a:sym typeface="Poppins ExtraBold"/>
              </a:rPr>
              <a:t>?</a:t>
            </a:r>
            <a:endParaRPr lang="sk-SK" sz="11975" b="1" dirty="0">
              <a:solidFill>
                <a:schemeClr val="dk1"/>
              </a:solidFill>
              <a:latin typeface="Montserrat Medium"/>
              <a:ea typeface="Montserrat Medium"/>
              <a:cs typeface="Montserrat Medium"/>
              <a:sym typeface="Montserrat Medium"/>
            </a:endParaRPr>
          </a:p>
        </p:txBody>
      </p:sp>
      <p:pic>
        <p:nvPicPr>
          <p:cNvPr id="88" name="Google Shape;88;p1"/>
          <p:cNvPicPr preferRelativeResize="0"/>
          <p:nvPr/>
        </p:nvPicPr>
        <p:blipFill rotWithShape="1">
          <a:blip r:embed="rId3">
            <a:alphaModFix/>
          </a:blip>
          <a:srcRect/>
          <a:stretch/>
        </p:blipFill>
        <p:spPr>
          <a:xfrm>
            <a:off x="969031" y="862180"/>
            <a:ext cx="4895610" cy="2154068"/>
          </a:xfrm>
          <a:prstGeom prst="rect">
            <a:avLst/>
          </a:prstGeom>
          <a:noFill/>
          <a:ln>
            <a:noFill/>
          </a:ln>
        </p:spPr>
      </p:pic>
      <p:pic>
        <p:nvPicPr>
          <p:cNvPr id="89" name="Google Shape;89;p1"/>
          <p:cNvPicPr preferRelativeResize="0"/>
          <p:nvPr/>
        </p:nvPicPr>
        <p:blipFill rotWithShape="1">
          <a:blip r:embed="rId4">
            <a:alphaModFix/>
          </a:blip>
          <a:srcRect/>
          <a:stretch/>
        </p:blipFill>
        <p:spPr>
          <a:xfrm>
            <a:off x="14509159" y="302620"/>
            <a:ext cx="3321642" cy="3321642"/>
          </a:xfrm>
          <a:prstGeom prst="rect">
            <a:avLst/>
          </a:prstGeom>
          <a:noFill/>
          <a:ln>
            <a:noFill/>
          </a:ln>
        </p:spPr>
      </p:pic>
      <p:pic>
        <p:nvPicPr>
          <p:cNvPr id="90" name="Google Shape;90;p1"/>
          <p:cNvPicPr preferRelativeResize="0"/>
          <p:nvPr/>
        </p:nvPicPr>
        <p:blipFill rotWithShape="1">
          <a:blip r:embed="rId5">
            <a:alphaModFix/>
          </a:blip>
          <a:srcRect/>
          <a:stretch/>
        </p:blipFill>
        <p:spPr>
          <a:xfrm>
            <a:off x="1009650" y="3385894"/>
            <a:ext cx="2664241" cy="619155"/>
          </a:xfrm>
          <a:prstGeom prst="rect">
            <a:avLst/>
          </a:prstGeom>
          <a:noFill/>
          <a:ln>
            <a:noFill/>
          </a:ln>
        </p:spPr>
      </p:pic>
      <p:pic>
        <p:nvPicPr>
          <p:cNvPr id="91" name="Google Shape;91;p1"/>
          <p:cNvPicPr preferRelativeResize="0"/>
          <p:nvPr/>
        </p:nvPicPr>
        <p:blipFill rotWithShape="1">
          <a:blip r:embed="rId6">
            <a:alphaModFix/>
          </a:blip>
          <a:srcRect/>
          <a:stretch/>
        </p:blipFill>
        <p:spPr>
          <a:xfrm>
            <a:off x="4188241" y="3347855"/>
            <a:ext cx="2151503" cy="666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4"/>
        <p:cNvGrpSpPr/>
        <p:nvPr/>
      </p:nvGrpSpPr>
      <p:grpSpPr>
        <a:xfrm>
          <a:off x="0" y="0"/>
          <a:ext cx="0" cy="0"/>
          <a:chOff x="0" y="0"/>
          <a:chExt cx="0" cy="0"/>
        </a:xfrm>
      </p:grpSpPr>
      <p:sp>
        <p:nvSpPr>
          <p:cNvPr id="225" name="Google Shape;225;p13"/>
          <p:cNvSpPr/>
          <p:nvPr/>
        </p:nvSpPr>
        <p:spPr>
          <a:xfrm>
            <a:off x="876300" y="25527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261366" y="-438150"/>
            <a:ext cx="2552700" cy="40767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1842072" y="747833"/>
            <a:ext cx="12930018" cy="135421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8000" b="1" dirty="0">
                <a:solidFill>
                  <a:srgbClr val="202020"/>
                </a:solidFill>
                <a:latin typeface="Poppins Black"/>
                <a:ea typeface="Poppins Black"/>
                <a:cs typeface="Poppins Black"/>
                <a:sym typeface="Poppins Black"/>
              </a:rPr>
              <a:t>OTÁZKA DRUHÁ</a:t>
            </a:r>
            <a:endParaRPr sz="8000" b="1" i="0" u="none" strike="noStrike" cap="none" dirty="0">
              <a:solidFill>
                <a:srgbClr val="202020"/>
              </a:solidFill>
              <a:latin typeface="Poppins Black"/>
              <a:ea typeface="Poppins Black"/>
              <a:cs typeface="Poppins Black"/>
              <a:sym typeface="Poppins Black"/>
            </a:endParaRPr>
          </a:p>
        </p:txBody>
      </p:sp>
      <p:sp>
        <p:nvSpPr>
          <p:cNvPr id="233" name="Google Shape;233;p13"/>
          <p:cNvSpPr/>
          <p:nvPr/>
        </p:nvSpPr>
        <p:spPr>
          <a:xfrm>
            <a:off x="17849850" y="-53801"/>
            <a:ext cx="1447800" cy="10378901"/>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1;p13">
            <a:extLst>
              <a:ext uri="{FF2B5EF4-FFF2-40B4-BE49-F238E27FC236}">
                <a16:creationId xmlns:a16="http://schemas.microsoft.com/office/drawing/2014/main" id="{F65C06A1-5DDE-413E-9830-2593907D7DF8}"/>
              </a:ext>
            </a:extLst>
          </p:cNvPr>
          <p:cNvSpPr txBox="1"/>
          <p:nvPr/>
        </p:nvSpPr>
        <p:spPr>
          <a:xfrm>
            <a:off x="1842071" y="5550600"/>
            <a:ext cx="13774810" cy="2843855"/>
          </a:xfrm>
          <a:prstGeom prst="rect">
            <a:avLst/>
          </a:prstGeom>
          <a:noFill/>
          <a:ln>
            <a:noFill/>
          </a:ln>
        </p:spPr>
        <p:txBody>
          <a:bodyPr spcFirstLastPara="1" wrap="square" lIns="0" tIns="0" rIns="0" bIns="0" anchor="t" anchorCtr="0">
            <a:spAutoFit/>
          </a:bodyPr>
          <a:lstStyle/>
          <a:p>
            <a:pPr>
              <a:lnSpc>
                <a:spcPct val="140000"/>
              </a:lnSpc>
            </a:pPr>
            <a:r>
              <a:rPr lang="cs-CZ" sz="4400" dirty="0">
                <a:solidFill>
                  <a:srgbClr val="595959"/>
                </a:solidFill>
                <a:latin typeface="Poppins"/>
                <a:cs typeface="Poppins"/>
              </a:rPr>
              <a:t>2. Pokud 5 strojům zabere výroba 5 produktů 5 minut, kolik času by trvalo 100 strojům vyrobit 100 produktů?</a:t>
            </a:r>
          </a:p>
        </p:txBody>
      </p:sp>
      <p:pic>
        <p:nvPicPr>
          <p:cNvPr id="8" name="object 4">
            <a:extLst>
              <a:ext uri="{FF2B5EF4-FFF2-40B4-BE49-F238E27FC236}">
                <a16:creationId xmlns:a16="http://schemas.microsoft.com/office/drawing/2014/main" id="{E64B2CEA-A115-4864-9C33-1A4FE4522E21}"/>
              </a:ext>
            </a:extLst>
          </p:cNvPr>
          <p:cNvPicPr/>
          <p:nvPr/>
        </p:nvPicPr>
        <p:blipFill>
          <a:blip r:embed="rId3" cstate="print"/>
          <a:stretch>
            <a:fillRect/>
          </a:stretch>
        </p:blipFill>
        <p:spPr>
          <a:xfrm>
            <a:off x="11345561" y="518984"/>
            <a:ext cx="5693376" cy="4624516"/>
          </a:xfrm>
          <a:prstGeom prst="rect">
            <a:avLst/>
          </a:prstGeom>
        </p:spPr>
      </p:pic>
    </p:spTree>
    <p:extLst>
      <p:ext uri="{BB962C8B-B14F-4D97-AF65-F5344CB8AC3E}">
        <p14:creationId xmlns:p14="http://schemas.microsoft.com/office/powerpoint/2010/main" val="93320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4"/>
        <p:cNvGrpSpPr/>
        <p:nvPr/>
      </p:nvGrpSpPr>
      <p:grpSpPr>
        <a:xfrm>
          <a:off x="0" y="0"/>
          <a:ext cx="0" cy="0"/>
          <a:chOff x="0" y="0"/>
          <a:chExt cx="0" cy="0"/>
        </a:xfrm>
      </p:grpSpPr>
      <p:sp>
        <p:nvSpPr>
          <p:cNvPr id="225" name="Google Shape;225;p13"/>
          <p:cNvSpPr/>
          <p:nvPr/>
        </p:nvSpPr>
        <p:spPr>
          <a:xfrm>
            <a:off x="876300" y="25527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261366" y="-438150"/>
            <a:ext cx="2552700" cy="40767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1842072" y="747833"/>
            <a:ext cx="12930018" cy="135421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8000" b="1" dirty="0">
                <a:solidFill>
                  <a:srgbClr val="202020"/>
                </a:solidFill>
                <a:latin typeface="Poppins Black"/>
                <a:ea typeface="Poppins Black"/>
                <a:cs typeface="Poppins Black"/>
                <a:sym typeface="Poppins Black"/>
              </a:rPr>
              <a:t>OTÁZKA TŘETÍ</a:t>
            </a:r>
            <a:endParaRPr sz="8000" b="1" i="0" u="none" strike="noStrike" cap="none" dirty="0">
              <a:solidFill>
                <a:srgbClr val="202020"/>
              </a:solidFill>
              <a:latin typeface="Poppins Black"/>
              <a:ea typeface="Poppins Black"/>
              <a:cs typeface="Poppins Black"/>
              <a:sym typeface="Poppins Black"/>
            </a:endParaRPr>
          </a:p>
        </p:txBody>
      </p:sp>
      <p:sp>
        <p:nvSpPr>
          <p:cNvPr id="233" name="Google Shape;233;p13"/>
          <p:cNvSpPr/>
          <p:nvPr/>
        </p:nvSpPr>
        <p:spPr>
          <a:xfrm>
            <a:off x="17849850" y="-53801"/>
            <a:ext cx="1447800" cy="10378901"/>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1;p13">
            <a:extLst>
              <a:ext uri="{FF2B5EF4-FFF2-40B4-BE49-F238E27FC236}">
                <a16:creationId xmlns:a16="http://schemas.microsoft.com/office/drawing/2014/main" id="{F65C06A1-5DDE-413E-9830-2593907D7DF8}"/>
              </a:ext>
            </a:extLst>
          </p:cNvPr>
          <p:cNvSpPr txBox="1"/>
          <p:nvPr/>
        </p:nvSpPr>
        <p:spPr>
          <a:xfrm>
            <a:off x="1842071" y="5550600"/>
            <a:ext cx="15196866" cy="4739759"/>
          </a:xfrm>
          <a:prstGeom prst="rect">
            <a:avLst/>
          </a:prstGeom>
          <a:noFill/>
          <a:ln>
            <a:noFill/>
          </a:ln>
        </p:spPr>
        <p:txBody>
          <a:bodyPr spcFirstLastPara="1" wrap="square" lIns="0" tIns="0" rIns="0" bIns="0" anchor="t" anchorCtr="0">
            <a:spAutoFit/>
          </a:bodyPr>
          <a:lstStyle/>
          <a:p>
            <a:pPr>
              <a:lnSpc>
                <a:spcPct val="140000"/>
              </a:lnSpc>
            </a:pPr>
            <a:r>
              <a:rPr lang="cs-CZ" sz="4400" dirty="0">
                <a:solidFill>
                  <a:srgbClr val="595959"/>
                </a:solidFill>
                <a:latin typeface="Poppins"/>
                <a:cs typeface="Poppins"/>
              </a:rPr>
              <a:t>3. Na hladině jezera je několik leknínů. Každý den se počet leknínů zdvojnásobí. Pokud těmto leknínům potrvá 48 dní, než kompletně pokryjí celé jezero, jak dlouho by jim zabralo pokrytí poloviny hladiny jezera?</a:t>
            </a:r>
          </a:p>
          <a:p>
            <a:pPr>
              <a:lnSpc>
                <a:spcPct val="140000"/>
              </a:lnSpc>
            </a:pPr>
            <a:endParaRPr lang="cs-CZ" sz="4400" dirty="0">
              <a:solidFill>
                <a:srgbClr val="595959"/>
              </a:solidFill>
              <a:latin typeface="Poppins"/>
              <a:cs typeface="Poppins"/>
            </a:endParaRPr>
          </a:p>
        </p:txBody>
      </p:sp>
      <p:pic>
        <p:nvPicPr>
          <p:cNvPr id="9" name="object 4">
            <a:extLst>
              <a:ext uri="{FF2B5EF4-FFF2-40B4-BE49-F238E27FC236}">
                <a16:creationId xmlns:a16="http://schemas.microsoft.com/office/drawing/2014/main" id="{57D837EE-91E0-4EFF-8FE0-00CF15691ED4}"/>
              </a:ext>
            </a:extLst>
          </p:cNvPr>
          <p:cNvPicPr/>
          <p:nvPr/>
        </p:nvPicPr>
        <p:blipFill>
          <a:blip r:embed="rId3" cstate="print"/>
          <a:stretch>
            <a:fillRect/>
          </a:stretch>
        </p:blipFill>
        <p:spPr>
          <a:xfrm>
            <a:off x="10231395" y="747832"/>
            <a:ext cx="6262815" cy="4395667"/>
          </a:xfrm>
          <a:prstGeom prst="rect">
            <a:avLst/>
          </a:prstGeom>
        </p:spPr>
      </p:pic>
    </p:spTree>
    <p:extLst>
      <p:ext uri="{BB962C8B-B14F-4D97-AF65-F5344CB8AC3E}">
        <p14:creationId xmlns:p14="http://schemas.microsoft.com/office/powerpoint/2010/main" val="249681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4"/>
        <p:cNvGrpSpPr/>
        <p:nvPr/>
      </p:nvGrpSpPr>
      <p:grpSpPr>
        <a:xfrm>
          <a:off x="0" y="0"/>
          <a:ext cx="0" cy="0"/>
          <a:chOff x="0" y="0"/>
          <a:chExt cx="0" cy="0"/>
        </a:xfrm>
      </p:grpSpPr>
      <p:sp>
        <p:nvSpPr>
          <p:cNvPr id="225" name="Google Shape;225;p13"/>
          <p:cNvSpPr/>
          <p:nvPr/>
        </p:nvSpPr>
        <p:spPr>
          <a:xfrm>
            <a:off x="876300" y="25527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261366" y="-438150"/>
            <a:ext cx="2552700" cy="40767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1842072" y="746919"/>
            <a:ext cx="12930018" cy="135421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8000" b="1" dirty="0">
                <a:solidFill>
                  <a:srgbClr val="202020"/>
                </a:solidFill>
                <a:latin typeface="Poppins Black"/>
                <a:ea typeface="Poppins Black"/>
                <a:cs typeface="Poppins Black"/>
                <a:sym typeface="Poppins Black"/>
              </a:rPr>
              <a:t>VÝSLEDKY</a:t>
            </a:r>
            <a:endParaRPr sz="8000" b="1" i="0" u="none" strike="noStrike" cap="none" dirty="0">
              <a:solidFill>
                <a:srgbClr val="202020"/>
              </a:solidFill>
              <a:latin typeface="Poppins Black"/>
              <a:ea typeface="Poppins Black"/>
              <a:cs typeface="Poppins Black"/>
              <a:sym typeface="Poppins Black"/>
            </a:endParaRPr>
          </a:p>
        </p:txBody>
      </p:sp>
      <p:sp>
        <p:nvSpPr>
          <p:cNvPr id="229" name="Google Shape;229;p13"/>
          <p:cNvSpPr txBox="1"/>
          <p:nvPr/>
        </p:nvSpPr>
        <p:spPr>
          <a:xfrm>
            <a:off x="2965622" y="2552700"/>
            <a:ext cx="14446078" cy="775596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sk-SK" sz="3000" b="0" i="0" u="none" strike="noStrike" cap="none" dirty="0">
                <a:solidFill>
                  <a:srgbClr val="595959"/>
                </a:solidFill>
                <a:latin typeface="Poppins"/>
                <a:ea typeface="Poppins"/>
                <a:cs typeface="Poppins"/>
                <a:sym typeface="Poppins"/>
              </a:rPr>
              <a:t>1. Obvyklá špatná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10 </a:t>
            </a:r>
            <a:r>
              <a:rPr lang="sk-SK" sz="3000" b="0" i="0" u="none" strike="noStrike" cap="none" dirty="0" err="1">
                <a:solidFill>
                  <a:srgbClr val="595959"/>
                </a:solidFill>
                <a:latin typeface="Poppins"/>
                <a:ea typeface="Poppins"/>
                <a:cs typeface="Poppins"/>
                <a:sym typeface="Poppins"/>
              </a:rPr>
              <a:t>centů</a:t>
            </a:r>
            <a:r>
              <a:rPr lang="sk-SK" sz="3000" b="0" i="0" u="none" strike="noStrike" cap="none" dirty="0">
                <a:solidFill>
                  <a:srgbClr val="595959"/>
                </a:solidFill>
                <a:latin typeface="Poppins"/>
                <a:ea typeface="Poppins"/>
                <a:cs typeface="Poppins"/>
                <a:sym typeface="Poppins"/>
              </a:rPr>
              <a:t>.</a:t>
            </a:r>
          </a:p>
          <a:p>
            <a:pPr marL="0" marR="0" lvl="0" indent="0" algn="l" rtl="0">
              <a:lnSpc>
                <a:spcPct val="140000"/>
              </a:lnSpc>
              <a:spcBef>
                <a:spcPts val="0"/>
              </a:spcBef>
              <a:spcAft>
                <a:spcPts val="0"/>
              </a:spcAft>
              <a:buNone/>
            </a:pPr>
            <a:r>
              <a:rPr lang="sk-SK" sz="3000" b="0" i="0" u="none" strike="noStrike" cap="none" dirty="0" err="1">
                <a:solidFill>
                  <a:srgbClr val="595959"/>
                </a:solidFill>
                <a:latin typeface="Poppins"/>
                <a:ea typeface="Poppins"/>
                <a:cs typeface="Poppins"/>
                <a:sym typeface="Poppins"/>
              </a:rPr>
              <a:t>Správná</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5 </a:t>
            </a:r>
            <a:r>
              <a:rPr lang="sk-SK" sz="3000" b="0" i="0" u="none" strike="noStrike" cap="none" dirty="0" err="1">
                <a:solidFill>
                  <a:srgbClr val="595959"/>
                </a:solidFill>
                <a:latin typeface="Poppins"/>
                <a:ea typeface="Poppins"/>
                <a:cs typeface="Poppins"/>
                <a:sym typeface="Poppins"/>
              </a:rPr>
              <a:t>centů</a:t>
            </a:r>
            <a:r>
              <a:rPr lang="sk-SK" sz="3000" b="0" i="0" u="none" strike="noStrike" cap="none" dirty="0">
                <a:solidFill>
                  <a:srgbClr val="595959"/>
                </a:solidFill>
                <a:latin typeface="Poppins"/>
                <a:ea typeface="Poppins"/>
                <a:cs typeface="Poppins"/>
                <a:sym typeface="Poppins"/>
              </a:rPr>
              <a:t>. Baseballová pálka nestojí </a:t>
            </a:r>
            <a:r>
              <a:rPr lang="sk-SK" sz="3000" b="0" i="0" u="none" strike="noStrike" cap="none" dirty="0" err="1">
                <a:solidFill>
                  <a:srgbClr val="595959"/>
                </a:solidFill>
                <a:latin typeface="Poppins"/>
                <a:ea typeface="Poppins"/>
                <a:cs typeface="Poppins"/>
                <a:sym typeface="Poppins"/>
              </a:rPr>
              <a:t>dolar</a:t>
            </a:r>
            <a:r>
              <a:rPr lang="sk-SK" sz="3000" b="0" i="0" u="none" strike="noStrike" cap="none" dirty="0">
                <a:solidFill>
                  <a:srgbClr val="595959"/>
                </a:solidFill>
                <a:latin typeface="Poppins"/>
                <a:ea typeface="Poppins"/>
                <a:cs typeface="Poppins"/>
                <a:sym typeface="Poppins"/>
              </a:rPr>
              <a:t>, ale o </a:t>
            </a:r>
            <a:r>
              <a:rPr lang="sk-SK" sz="3000" b="0" i="0" u="none" strike="noStrike" cap="none" dirty="0" err="1">
                <a:solidFill>
                  <a:srgbClr val="595959"/>
                </a:solidFill>
                <a:latin typeface="Poppins"/>
                <a:ea typeface="Poppins"/>
                <a:cs typeface="Poppins"/>
                <a:sym typeface="Poppins"/>
              </a:rPr>
              <a:t>dolar</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více</a:t>
            </a:r>
            <a:r>
              <a:rPr lang="sk-SK" sz="3000" b="0" i="0" u="none" strike="noStrike" cap="none" dirty="0">
                <a:solidFill>
                  <a:srgbClr val="595959"/>
                </a:solidFill>
                <a:latin typeface="Poppins"/>
                <a:ea typeface="Poppins"/>
                <a:cs typeface="Poppins"/>
                <a:sym typeface="Poppins"/>
              </a:rPr>
              <a:t>.</a:t>
            </a:r>
          </a:p>
          <a:p>
            <a:pPr marL="0" marR="0" lvl="0" indent="0" algn="l" rtl="0">
              <a:lnSpc>
                <a:spcPct val="140000"/>
              </a:lnSpc>
              <a:spcBef>
                <a:spcPts val="0"/>
              </a:spcBef>
              <a:spcAft>
                <a:spcPts val="0"/>
              </a:spcAft>
              <a:buNone/>
            </a:pPr>
            <a:endParaRPr lang="sk-SK" sz="3000" b="0" i="0" u="none" strike="noStrike" cap="none" dirty="0">
              <a:solidFill>
                <a:srgbClr val="595959"/>
              </a:solidFill>
              <a:latin typeface="Poppins"/>
              <a:ea typeface="Poppins"/>
              <a:cs typeface="Poppins"/>
              <a:sym typeface="Poppins"/>
            </a:endParaRPr>
          </a:p>
          <a:p>
            <a:pPr marL="0" marR="0" lvl="0" indent="0" algn="l" rtl="0">
              <a:lnSpc>
                <a:spcPct val="140000"/>
              </a:lnSpc>
              <a:spcBef>
                <a:spcPts val="0"/>
              </a:spcBef>
              <a:spcAft>
                <a:spcPts val="0"/>
              </a:spcAft>
              <a:buNone/>
            </a:pPr>
            <a:r>
              <a:rPr lang="sk-SK" sz="3000" b="0" i="0" u="none" strike="noStrike" cap="none" dirty="0">
                <a:solidFill>
                  <a:srgbClr val="595959"/>
                </a:solidFill>
                <a:latin typeface="Poppins"/>
                <a:ea typeface="Poppins"/>
                <a:cs typeface="Poppins"/>
                <a:sym typeface="Poppins"/>
              </a:rPr>
              <a:t>2. Obvyklá špatná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100 </a:t>
            </a:r>
            <a:r>
              <a:rPr lang="sk-SK" sz="3000" b="0" i="0" u="none" strike="noStrike" cap="none" dirty="0" err="1">
                <a:solidFill>
                  <a:srgbClr val="595959"/>
                </a:solidFill>
                <a:latin typeface="Poppins"/>
                <a:ea typeface="Poppins"/>
                <a:cs typeface="Poppins"/>
                <a:sym typeface="Poppins"/>
              </a:rPr>
              <a:t>minut</a:t>
            </a:r>
            <a:r>
              <a:rPr lang="sk-SK" sz="3000" b="0" i="0" u="none" strike="noStrike" cap="none" dirty="0">
                <a:solidFill>
                  <a:srgbClr val="595959"/>
                </a:solidFill>
                <a:latin typeface="Poppins"/>
                <a:ea typeface="Poppins"/>
                <a:cs typeface="Poppins"/>
                <a:sym typeface="Poppins"/>
              </a:rPr>
              <a:t>.</a:t>
            </a:r>
          </a:p>
          <a:p>
            <a:pPr marL="0" marR="0" lvl="0" indent="0" algn="l" rtl="0">
              <a:lnSpc>
                <a:spcPct val="140000"/>
              </a:lnSpc>
              <a:spcBef>
                <a:spcPts val="0"/>
              </a:spcBef>
              <a:spcAft>
                <a:spcPts val="0"/>
              </a:spcAft>
              <a:buNone/>
            </a:pPr>
            <a:r>
              <a:rPr lang="sk-SK" sz="3000" b="0" i="0" u="none" strike="noStrike" cap="none" dirty="0" err="1">
                <a:solidFill>
                  <a:srgbClr val="595959"/>
                </a:solidFill>
                <a:latin typeface="Poppins"/>
                <a:ea typeface="Poppins"/>
                <a:cs typeface="Poppins"/>
                <a:sym typeface="Poppins"/>
              </a:rPr>
              <a:t>Správná</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5 </a:t>
            </a:r>
            <a:r>
              <a:rPr lang="sk-SK" sz="3000" b="0" i="0" u="none" strike="noStrike" cap="none" dirty="0" err="1">
                <a:solidFill>
                  <a:srgbClr val="595959"/>
                </a:solidFill>
                <a:latin typeface="Poppins"/>
                <a:ea typeface="Poppins"/>
                <a:cs typeface="Poppins"/>
                <a:sym typeface="Poppins"/>
              </a:rPr>
              <a:t>minut</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Lidé</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se</a:t>
            </a:r>
            <a:r>
              <a:rPr lang="sk-SK" sz="3000" b="0" i="0" u="none" strike="noStrike" cap="none" dirty="0">
                <a:solidFill>
                  <a:srgbClr val="595959"/>
                </a:solidFill>
                <a:latin typeface="Poppins"/>
                <a:ea typeface="Poppins"/>
                <a:cs typeface="Poppins"/>
                <a:sym typeface="Poppins"/>
              </a:rPr>
              <a:t> často </a:t>
            </a:r>
            <a:r>
              <a:rPr lang="sk-SK" sz="3000" b="0" i="0" u="none" strike="noStrike" cap="none" dirty="0" err="1">
                <a:solidFill>
                  <a:srgbClr val="595959"/>
                </a:solidFill>
                <a:latin typeface="Poppins"/>
                <a:ea typeface="Poppins"/>
                <a:cs typeface="Poppins"/>
                <a:sym typeface="Poppins"/>
              </a:rPr>
              <a:t>nechají</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zmást</a:t>
            </a:r>
            <a:r>
              <a:rPr lang="sk-SK" sz="3000" b="0" i="0" u="none" strike="noStrike" cap="none" dirty="0">
                <a:solidFill>
                  <a:srgbClr val="595959"/>
                </a:solidFill>
                <a:latin typeface="Poppins"/>
                <a:ea typeface="Poppins"/>
                <a:cs typeface="Poppins"/>
                <a:sym typeface="Poppins"/>
              </a:rPr>
              <a:t> číslovkami, z </a:t>
            </a:r>
            <a:r>
              <a:rPr lang="sk-SK" sz="3000" b="0" i="0" u="none" strike="noStrike" cap="none" dirty="0" err="1">
                <a:solidFill>
                  <a:srgbClr val="595959"/>
                </a:solidFill>
                <a:latin typeface="Poppins"/>
                <a:ea typeface="Poppins"/>
                <a:cs typeface="Poppins"/>
                <a:sym typeface="Poppins"/>
              </a:rPr>
              <a:t>příkladu</a:t>
            </a:r>
            <a:r>
              <a:rPr lang="sk-SK" sz="3000" b="0" i="0" u="none" strike="noStrike" cap="none" dirty="0">
                <a:solidFill>
                  <a:srgbClr val="595959"/>
                </a:solidFill>
                <a:latin typeface="Poppins"/>
                <a:ea typeface="Poppins"/>
                <a:cs typeface="Poppins"/>
                <a:sym typeface="Poppins"/>
              </a:rPr>
              <a:t> ale </a:t>
            </a:r>
            <a:r>
              <a:rPr lang="sk-SK" sz="3000" b="0" i="0" u="none" strike="noStrike" cap="none" dirty="0" err="1">
                <a:solidFill>
                  <a:srgbClr val="595959"/>
                </a:solidFill>
                <a:latin typeface="Poppins"/>
                <a:ea typeface="Poppins"/>
                <a:cs typeface="Poppins"/>
                <a:sym typeface="Poppins"/>
              </a:rPr>
              <a:t>vyplývá</a:t>
            </a:r>
            <a:r>
              <a:rPr lang="sk-SK" sz="3000" b="0" i="0" u="none" strike="noStrike" cap="none" dirty="0">
                <a:solidFill>
                  <a:srgbClr val="595959"/>
                </a:solidFill>
                <a:latin typeface="Poppins"/>
                <a:ea typeface="Poppins"/>
                <a:cs typeface="Poppins"/>
                <a:sym typeface="Poppins"/>
              </a:rPr>
              <a:t>, že </a:t>
            </a:r>
            <a:r>
              <a:rPr lang="sk-SK" sz="3000" b="0" i="0" u="none" strike="noStrike" cap="none" dirty="0" err="1">
                <a:solidFill>
                  <a:srgbClr val="595959"/>
                </a:solidFill>
                <a:latin typeface="Poppins"/>
                <a:ea typeface="Poppins"/>
                <a:cs typeface="Poppins"/>
                <a:sym typeface="Poppins"/>
              </a:rPr>
              <a:t>jednomu</a:t>
            </a:r>
            <a:r>
              <a:rPr lang="sk-SK" sz="3000" b="0" i="0" u="none" strike="noStrike" cap="none" dirty="0">
                <a:solidFill>
                  <a:srgbClr val="595959"/>
                </a:solidFill>
                <a:latin typeface="Poppins"/>
                <a:ea typeface="Poppins"/>
                <a:cs typeface="Poppins"/>
                <a:sym typeface="Poppins"/>
              </a:rPr>
              <a:t> stroji trvá výroba 5 </a:t>
            </a:r>
            <a:r>
              <a:rPr lang="sk-SK" sz="3000" b="0" i="0" u="none" strike="noStrike" cap="none" dirty="0" err="1">
                <a:solidFill>
                  <a:srgbClr val="595959"/>
                </a:solidFill>
                <a:latin typeface="Poppins"/>
                <a:ea typeface="Poppins"/>
                <a:cs typeface="Poppins"/>
                <a:sym typeface="Poppins"/>
              </a:rPr>
              <a:t>minut</a:t>
            </a:r>
            <a:r>
              <a:rPr lang="sk-SK" sz="3000" b="0" i="0" u="none" strike="noStrike" cap="none" dirty="0">
                <a:solidFill>
                  <a:srgbClr val="595959"/>
                </a:solidFill>
                <a:latin typeface="Poppins"/>
                <a:ea typeface="Poppins"/>
                <a:cs typeface="Poppins"/>
                <a:sym typeface="Poppins"/>
              </a:rPr>
              <a:t>. V tomto </a:t>
            </a:r>
            <a:r>
              <a:rPr lang="sk-SK" sz="3000" b="0" i="0" u="none" strike="noStrike" cap="none" dirty="0" err="1">
                <a:solidFill>
                  <a:srgbClr val="595959"/>
                </a:solidFill>
                <a:latin typeface="Poppins"/>
                <a:ea typeface="Poppins"/>
                <a:cs typeface="Poppins"/>
                <a:sym typeface="Poppins"/>
              </a:rPr>
              <a:t>případě</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připadne</a:t>
            </a:r>
            <a:r>
              <a:rPr lang="sk-SK" sz="3000" b="0" i="0" u="none" strike="noStrike" cap="none" dirty="0">
                <a:solidFill>
                  <a:srgbClr val="595959"/>
                </a:solidFill>
                <a:latin typeface="Poppins"/>
                <a:ea typeface="Poppins"/>
                <a:cs typeface="Poppins"/>
                <a:sym typeface="Poppins"/>
              </a:rPr>
              <a:t> na jeden stroj </a:t>
            </a:r>
            <a:r>
              <a:rPr lang="sk-SK" sz="3000" b="0" i="0" u="none" strike="noStrike" cap="none" dirty="0" err="1">
                <a:solidFill>
                  <a:srgbClr val="595959"/>
                </a:solidFill>
                <a:latin typeface="Poppins"/>
                <a:ea typeface="Poppins"/>
                <a:cs typeface="Poppins"/>
                <a:sym typeface="Poppins"/>
              </a:rPr>
              <a:t>právě</a:t>
            </a:r>
            <a:r>
              <a:rPr lang="sk-SK" sz="3000" b="0" i="0" u="none" strike="noStrike" cap="none" dirty="0">
                <a:solidFill>
                  <a:srgbClr val="595959"/>
                </a:solidFill>
                <a:latin typeface="Poppins"/>
                <a:ea typeface="Poppins"/>
                <a:cs typeface="Poppins"/>
                <a:sym typeface="Poppins"/>
              </a:rPr>
              <a:t> jeden </a:t>
            </a:r>
            <a:r>
              <a:rPr lang="sk-SK" sz="3000" b="0" i="0" u="none" strike="noStrike" cap="none" dirty="0" err="1">
                <a:solidFill>
                  <a:srgbClr val="595959"/>
                </a:solidFill>
                <a:latin typeface="Poppins"/>
                <a:ea typeface="Poppins"/>
                <a:cs typeface="Poppins"/>
                <a:sym typeface="Poppins"/>
              </a:rPr>
              <a:t>výrobek</a:t>
            </a:r>
            <a:r>
              <a:rPr lang="sk-SK" sz="3000" b="0" i="0" u="none" strike="noStrike" cap="none" dirty="0">
                <a:solidFill>
                  <a:srgbClr val="595959"/>
                </a:solidFill>
                <a:latin typeface="Poppins"/>
                <a:ea typeface="Poppins"/>
                <a:cs typeface="Poppins"/>
                <a:sym typeface="Poppins"/>
              </a:rPr>
              <a:t>.</a:t>
            </a:r>
          </a:p>
          <a:p>
            <a:pPr marL="0" marR="0" lvl="0" indent="0" algn="l" rtl="0">
              <a:lnSpc>
                <a:spcPct val="140000"/>
              </a:lnSpc>
              <a:spcBef>
                <a:spcPts val="0"/>
              </a:spcBef>
              <a:spcAft>
                <a:spcPts val="0"/>
              </a:spcAft>
              <a:buNone/>
            </a:pPr>
            <a:endParaRPr lang="sk-SK" sz="3000" b="0" i="0" u="none" strike="noStrike" cap="none" dirty="0">
              <a:solidFill>
                <a:srgbClr val="595959"/>
              </a:solidFill>
              <a:latin typeface="Poppins"/>
              <a:ea typeface="Poppins"/>
              <a:cs typeface="Poppins"/>
              <a:sym typeface="Poppins"/>
            </a:endParaRPr>
          </a:p>
          <a:p>
            <a:pPr marL="0" marR="0" lvl="0" indent="0" algn="l" rtl="0">
              <a:lnSpc>
                <a:spcPct val="140000"/>
              </a:lnSpc>
              <a:spcBef>
                <a:spcPts val="0"/>
              </a:spcBef>
              <a:spcAft>
                <a:spcPts val="0"/>
              </a:spcAft>
              <a:buNone/>
            </a:pPr>
            <a:r>
              <a:rPr lang="sk-SK" sz="3000" b="0" i="0" u="none" strike="noStrike" cap="none" dirty="0">
                <a:solidFill>
                  <a:srgbClr val="595959"/>
                </a:solidFill>
                <a:latin typeface="Poppins"/>
                <a:ea typeface="Poppins"/>
                <a:cs typeface="Poppins"/>
                <a:sym typeface="Poppins"/>
              </a:rPr>
              <a:t>3. Obvyklá špatná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24 dní.</a:t>
            </a:r>
          </a:p>
          <a:p>
            <a:pPr marL="0" marR="0" lvl="0" indent="0" algn="l" rtl="0">
              <a:lnSpc>
                <a:spcPct val="140000"/>
              </a:lnSpc>
              <a:spcBef>
                <a:spcPts val="0"/>
              </a:spcBef>
              <a:spcAft>
                <a:spcPts val="0"/>
              </a:spcAft>
              <a:buNone/>
            </a:pPr>
            <a:r>
              <a:rPr lang="sk-SK" sz="3000" b="0" i="0" u="none" strike="noStrike" cap="none" dirty="0" err="1">
                <a:solidFill>
                  <a:srgbClr val="595959"/>
                </a:solidFill>
                <a:latin typeface="Poppins"/>
                <a:ea typeface="Poppins"/>
                <a:cs typeface="Poppins"/>
                <a:sym typeface="Poppins"/>
              </a:rPr>
              <a:t>Správná</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odpověď</a:t>
            </a:r>
            <a:r>
              <a:rPr lang="sk-SK" sz="3000" b="0" i="0" u="none" strike="noStrike" cap="none" dirty="0">
                <a:solidFill>
                  <a:srgbClr val="595959"/>
                </a:solidFill>
                <a:latin typeface="Poppins"/>
                <a:ea typeface="Poppins"/>
                <a:cs typeface="Poppins"/>
                <a:sym typeface="Poppins"/>
              </a:rPr>
              <a:t>: 47 dní. </a:t>
            </a:r>
            <a:r>
              <a:rPr lang="sk-SK" sz="3000" b="0" i="0" u="none" strike="noStrike" cap="none" dirty="0" err="1">
                <a:solidFill>
                  <a:srgbClr val="595959"/>
                </a:solidFill>
                <a:latin typeface="Poppins"/>
                <a:ea typeface="Poppins"/>
                <a:cs typeface="Poppins"/>
                <a:sym typeface="Poppins"/>
              </a:rPr>
              <a:t>Jestliže</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se</a:t>
            </a:r>
            <a:r>
              <a:rPr lang="sk-SK" sz="3000" b="0" i="0" u="none" strike="noStrike" cap="none" dirty="0">
                <a:solidFill>
                  <a:srgbClr val="595959"/>
                </a:solidFill>
                <a:latin typeface="Poppins"/>
                <a:ea typeface="Poppins"/>
                <a:cs typeface="Poppins"/>
                <a:sym typeface="Poppins"/>
              </a:rPr>
              <a:t> každý </a:t>
            </a:r>
            <a:r>
              <a:rPr lang="sk-SK" sz="3000" b="0" i="0" u="none" strike="noStrike" cap="none" dirty="0" err="1">
                <a:solidFill>
                  <a:srgbClr val="595959"/>
                </a:solidFill>
                <a:latin typeface="Poppins"/>
                <a:ea typeface="Poppins"/>
                <a:cs typeface="Poppins"/>
                <a:sym typeface="Poppins"/>
              </a:rPr>
              <a:t>den</a:t>
            </a:r>
            <a:r>
              <a:rPr lang="sk-SK" sz="3000" b="0" i="0" u="none" strike="noStrike" cap="none" dirty="0">
                <a:solidFill>
                  <a:srgbClr val="595959"/>
                </a:solidFill>
                <a:latin typeface="Poppins"/>
                <a:ea typeface="Poppins"/>
                <a:cs typeface="Poppins"/>
                <a:sym typeface="Poppins"/>
              </a:rPr>
              <a:t> zdvojnásobí počet </a:t>
            </a:r>
            <a:r>
              <a:rPr lang="sk-SK" sz="3000" b="0" i="0" u="none" strike="noStrike" cap="none" dirty="0" err="1">
                <a:solidFill>
                  <a:srgbClr val="595959"/>
                </a:solidFill>
                <a:latin typeface="Poppins"/>
                <a:ea typeface="Poppins"/>
                <a:cs typeface="Poppins"/>
                <a:sym typeface="Poppins"/>
              </a:rPr>
              <a:t>leknínů</a:t>
            </a:r>
            <a:r>
              <a:rPr lang="sk-SK" sz="3000" b="0" i="0" u="none" strike="noStrike" cap="none" dirty="0">
                <a:solidFill>
                  <a:srgbClr val="595959"/>
                </a:solidFill>
                <a:latin typeface="Poppins"/>
                <a:ea typeface="Poppins"/>
                <a:cs typeface="Poppins"/>
                <a:sym typeface="Poppins"/>
              </a:rPr>
              <a:t>, polovinu </a:t>
            </a:r>
            <a:r>
              <a:rPr lang="sk-SK" sz="3000" b="0" i="0" u="none" strike="noStrike" cap="none" dirty="0" err="1">
                <a:solidFill>
                  <a:srgbClr val="595959"/>
                </a:solidFill>
                <a:latin typeface="Poppins"/>
                <a:ea typeface="Poppins"/>
                <a:cs typeface="Poppins"/>
                <a:sym typeface="Poppins"/>
              </a:rPr>
              <a:t>jezera</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zaberou</a:t>
            </a:r>
            <a:r>
              <a:rPr lang="sk-SK" sz="3000" b="0" i="0" u="none" strike="noStrike" cap="none" dirty="0">
                <a:solidFill>
                  <a:srgbClr val="595959"/>
                </a:solidFill>
                <a:latin typeface="Poppins"/>
                <a:ea typeface="Poppins"/>
                <a:cs typeface="Poppins"/>
                <a:sym typeface="Poppins"/>
              </a:rPr>
              <a:t> jen </a:t>
            </a:r>
            <a:r>
              <a:rPr lang="sk-SK" sz="3000" b="0" i="0" u="none" strike="noStrike" cap="none" dirty="0" err="1">
                <a:solidFill>
                  <a:srgbClr val="595959"/>
                </a:solidFill>
                <a:latin typeface="Poppins"/>
                <a:ea typeface="Poppins"/>
                <a:cs typeface="Poppins"/>
                <a:sym typeface="Poppins"/>
              </a:rPr>
              <a:t>den</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předtím</a:t>
            </a:r>
            <a:r>
              <a:rPr lang="sk-SK" sz="3000" b="0" i="0" u="none" strike="noStrike" cap="none" dirty="0">
                <a:solidFill>
                  <a:srgbClr val="595959"/>
                </a:solidFill>
                <a:latin typeface="Poppins"/>
                <a:ea typeface="Poppins"/>
                <a:cs typeface="Poppins"/>
                <a:sym typeface="Poppins"/>
              </a:rPr>
              <a:t>. V </a:t>
            </a:r>
            <a:r>
              <a:rPr lang="sk-SK" sz="3000" b="0" i="0" u="none" strike="noStrike" cap="none" dirty="0" err="1">
                <a:solidFill>
                  <a:srgbClr val="595959"/>
                </a:solidFill>
                <a:latin typeface="Poppins"/>
                <a:ea typeface="Poppins"/>
                <a:cs typeface="Poppins"/>
                <a:sym typeface="Poppins"/>
              </a:rPr>
              <a:t>polovině</a:t>
            </a:r>
            <a:r>
              <a:rPr lang="sk-SK" sz="3000" b="0" i="0" u="none" strike="noStrike" cap="none" dirty="0">
                <a:solidFill>
                  <a:srgbClr val="595959"/>
                </a:solidFill>
                <a:latin typeface="Poppins"/>
                <a:ea typeface="Poppins"/>
                <a:cs typeface="Poppins"/>
                <a:sym typeface="Poppins"/>
              </a:rPr>
              <a:t> daného času </a:t>
            </a:r>
            <a:r>
              <a:rPr lang="sk-SK" sz="3000" b="0" i="0" u="none" strike="noStrike" cap="none" dirty="0" err="1">
                <a:solidFill>
                  <a:srgbClr val="595959"/>
                </a:solidFill>
                <a:latin typeface="Poppins"/>
                <a:ea typeface="Poppins"/>
                <a:cs typeface="Poppins"/>
                <a:sym typeface="Poppins"/>
              </a:rPr>
              <a:t>budou</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zabírat</a:t>
            </a:r>
            <a:r>
              <a:rPr lang="sk-SK" sz="3000" b="0" i="0" u="none" strike="noStrike" cap="none" dirty="0">
                <a:solidFill>
                  <a:srgbClr val="595959"/>
                </a:solidFill>
                <a:latin typeface="Poppins"/>
                <a:ea typeface="Poppins"/>
                <a:cs typeface="Poppins"/>
                <a:sym typeface="Poppins"/>
              </a:rPr>
              <a:t> jen malou </a:t>
            </a:r>
            <a:r>
              <a:rPr lang="sk-SK" sz="3000" b="0" i="0" u="none" strike="noStrike" cap="none" dirty="0" err="1">
                <a:solidFill>
                  <a:srgbClr val="595959"/>
                </a:solidFill>
                <a:latin typeface="Poppins"/>
                <a:ea typeface="Poppins"/>
                <a:cs typeface="Poppins"/>
                <a:sym typeface="Poppins"/>
              </a:rPr>
              <a:t>část</a:t>
            </a:r>
            <a:r>
              <a:rPr lang="sk-SK" sz="3000" b="0" i="0" u="none" strike="noStrike" cap="none" dirty="0">
                <a:solidFill>
                  <a:srgbClr val="595959"/>
                </a:solidFill>
                <a:latin typeface="Poppins"/>
                <a:ea typeface="Poppins"/>
                <a:cs typeface="Poppins"/>
                <a:sym typeface="Poppins"/>
              </a:rPr>
              <a:t> </a:t>
            </a:r>
            <a:r>
              <a:rPr lang="sk-SK" sz="3000" b="0" i="0" u="none" strike="noStrike" cap="none" dirty="0" err="1">
                <a:solidFill>
                  <a:srgbClr val="595959"/>
                </a:solidFill>
                <a:latin typeface="Poppins"/>
                <a:ea typeface="Poppins"/>
                <a:cs typeface="Poppins"/>
                <a:sym typeface="Poppins"/>
              </a:rPr>
              <a:t>jezera</a:t>
            </a:r>
            <a:r>
              <a:rPr lang="sk-SK" sz="3000" b="0" i="0" u="none" strike="noStrike" cap="none" dirty="0">
                <a:solidFill>
                  <a:srgbClr val="595959"/>
                </a:solidFill>
                <a:latin typeface="Poppins"/>
                <a:ea typeface="Poppins"/>
                <a:cs typeface="Poppins"/>
                <a:sym typeface="Poppins"/>
              </a:rPr>
              <a:t>.</a:t>
            </a:r>
          </a:p>
        </p:txBody>
      </p:sp>
      <p:sp>
        <p:nvSpPr>
          <p:cNvPr id="233" name="Google Shape;233;p13"/>
          <p:cNvSpPr/>
          <p:nvPr/>
        </p:nvSpPr>
        <p:spPr>
          <a:xfrm>
            <a:off x="17849850" y="-53801"/>
            <a:ext cx="1447800" cy="10378901"/>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20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4"/>
        <p:cNvGrpSpPr/>
        <p:nvPr/>
      </p:nvGrpSpPr>
      <p:grpSpPr>
        <a:xfrm>
          <a:off x="0" y="0"/>
          <a:ext cx="0" cy="0"/>
          <a:chOff x="0" y="0"/>
          <a:chExt cx="0" cy="0"/>
        </a:xfrm>
      </p:grpSpPr>
      <p:sp>
        <p:nvSpPr>
          <p:cNvPr id="225" name="Google Shape;225;p13"/>
          <p:cNvSpPr/>
          <p:nvPr/>
        </p:nvSpPr>
        <p:spPr>
          <a:xfrm>
            <a:off x="876300" y="25527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261366" y="-438150"/>
            <a:ext cx="2552700" cy="40767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1842072" y="746919"/>
            <a:ext cx="12930018" cy="135421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8000" b="1" dirty="0">
                <a:solidFill>
                  <a:srgbClr val="202020"/>
                </a:solidFill>
                <a:latin typeface="Poppins Black"/>
                <a:ea typeface="Poppins Black"/>
                <a:cs typeface="Poppins Black"/>
                <a:sym typeface="Poppins Black"/>
              </a:rPr>
              <a:t>PODOBNÉ OTÁZKY</a:t>
            </a:r>
            <a:endParaRPr sz="8000" b="1" i="0" u="none" strike="noStrike" cap="none" dirty="0">
              <a:solidFill>
                <a:srgbClr val="202020"/>
              </a:solidFill>
              <a:latin typeface="Poppins Black"/>
              <a:ea typeface="Poppins Black"/>
              <a:cs typeface="Poppins Black"/>
              <a:sym typeface="Poppins Black"/>
            </a:endParaRPr>
          </a:p>
        </p:txBody>
      </p:sp>
      <p:sp>
        <p:nvSpPr>
          <p:cNvPr id="229" name="Google Shape;229;p13"/>
          <p:cNvSpPr txBox="1"/>
          <p:nvPr/>
        </p:nvSpPr>
        <p:spPr>
          <a:xfrm>
            <a:off x="2965622" y="2552700"/>
            <a:ext cx="14446078" cy="6204776"/>
          </a:xfrm>
          <a:prstGeom prst="rect">
            <a:avLst/>
          </a:prstGeom>
          <a:noFill/>
          <a:ln>
            <a:noFill/>
          </a:ln>
        </p:spPr>
        <p:txBody>
          <a:bodyPr spcFirstLastPara="1" wrap="square" lIns="0" tIns="0" rIns="0" bIns="0" anchor="t" anchorCtr="0">
            <a:spAutoFit/>
          </a:bodyPr>
          <a:lstStyle/>
          <a:p>
            <a:pPr marL="685800" marR="0" lvl="0" indent="-685800" algn="l" rtl="0">
              <a:lnSpc>
                <a:spcPct val="140000"/>
              </a:lnSpc>
              <a:spcBef>
                <a:spcPts val="0"/>
              </a:spcBef>
              <a:spcAft>
                <a:spcPts val="0"/>
              </a:spcAft>
              <a:buFont typeface="Arial" panose="020B0604020202020204" pitchFamily="34" charset="0"/>
              <a:buChar char="•"/>
            </a:pPr>
            <a:r>
              <a:rPr lang="sk-SK" sz="4800" b="0" i="0" u="none" strike="noStrike" cap="none" dirty="0">
                <a:solidFill>
                  <a:srgbClr val="595959"/>
                </a:solidFill>
                <a:latin typeface="Poppins"/>
                <a:ea typeface="Poppins"/>
                <a:cs typeface="Poppins"/>
                <a:sym typeface="Poppins"/>
              </a:rPr>
              <a:t>Matúšov otec má troch synov. Prví dvaja sa volajú Gašpar a Melichar. Ako sa volá tretí?</a:t>
            </a:r>
          </a:p>
          <a:p>
            <a:pPr marL="685800" marR="0" lvl="0" indent="-685800" algn="l" rtl="0">
              <a:lnSpc>
                <a:spcPct val="140000"/>
              </a:lnSpc>
              <a:spcBef>
                <a:spcPts val="0"/>
              </a:spcBef>
              <a:spcAft>
                <a:spcPts val="0"/>
              </a:spcAft>
              <a:buFont typeface="Arial" panose="020B0604020202020204" pitchFamily="34" charset="0"/>
              <a:buChar char="•"/>
            </a:pPr>
            <a:r>
              <a:rPr lang="sk-SK" sz="4800" b="0" i="0" u="none" strike="noStrike" cap="none" dirty="0">
                <a:solidFill>
                  <a:srgbClr val="595959"/>
                </a:solidFill>
                <a:latin typeface="Poppins"/>
                <a:ea typeface="Poppins"/>
                <a:cs typeface="Poppins"/>
                <a:sym typeface="Poppins"/>
              </a:rPr>
              <a:t>Farmár mal 15 oviec a všetky okrem 8 ušli. Koľko oviec zostalo?</a:t>
            </a:r>
          </a:p>
          <a:p>
            <a:pPr marL="685800" marR="0" lvl="0" indent="-685800" algn="l" rtl="0">
              <a:lnSpc>
                <a:spcPct val="140000"/>
              </a:lnSpc>
              <a:spcBef>
                <a:spcPts val="0"/>
              </a:spcBef>
              <a:spcAft>
                <a:spcPts val="0"/>
              </a:spcAft>
              <a:buFont typeface="Arial" panose="020B0604020202020204" pitchFamily="34" charset="0"/>
              <a:buChar char="•"/>
            </a:pPr>
            <a:r>
              <a:rPr lang="sk-SK" sz="4800" b="0" i="0" u="none" strike="noStrike" cap="none" dirty="0">
                <a:solidFill>
                  <a:srgbClr val="595959"/>
                </a:solidFill>
                <a:latin typeface="Poppins"/>
                <a:ea typeface="Poppins"/>
                <a:cs typeface="Poppins"/>
                <a:sym typeface="Poppins"/>
              </a:rPr>
              <a:t>Bežíš preteky a predbehneš druhého. Na akej pozícii si teraz?</a:t>
            </a:r>
          </a:p>
        </p:txBody>
      </p:sp>
      <p:sp>
        <p:nvSpPr>
          <p:cNvPr id="233" name="Google Shape;233;p13"/>
          <p:cNvSpPr/>
          <p:nvPr/>
        </p:nvSpPr>
        <p:spPr>
          <a:xfrm>
            <a:off x="17849850" y="-53801"/>
            <a:ext cx="1447800" cy="10378901"/>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42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0" y="966300"/>
            <a:ext cx="16611600" cy="135178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dirty="0">
                <a:solidFill>
                  <a:schemeClr val="lt1"/>
                </a:solidFill>
                <a:latin typeface="Poppins Black"/>
                <a:ea typeface="Montserrat Medium"/>
                <a:cs typeface="Poppins Black"/>
                <a:sym typeface="Poppins Black"/>
              </a:rPr>
              <a:t>Kognitivní zkreslení</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52367" y="3814301"/>
            <a:ext cx="15585722" cy="5632311"/>
          </a:xfrm>
          <a:prstGeom prst="rect">
            <a:avLst/>
          </a:prstGeom>
          <a:noFill/>
        </p:spPr>
        <p:txBody>
          <a:bodyPr wrap="square">
            <a:spAutoFit/>
          </a:bodyPr>
          <a:lstStyle/>
          <a:p>
            <a:pPr marL="571500" indent="-571500" fontAlgn="base">
              <a:buFont typeface="Arial" panose="020B0604020202020204" pitchFamily="34" charset="0"/>
              <a:buChar char="•"/>
            </a:pPr>
            <a:r>
              <a:rPr lang="cs-CZ" sz="3600" dirty="0"/>
              <a:t>Systematická a opakovaná chyba v myšlení, rozhodování, odhadech, paměti nebo vnímání.</a:t>
            </a:r>
          </a:p>
          <a:p>
            <a:pPr marL="571500" indent="-571500" fontAlgn="base">
              <a:buFont typeface="Arial" panose="020B0604020202020204" pitchFamily="34" charset="0"/>
              <a:buChar char="•"/>
            </a:pPr>
            <a:r>
              <a:rPr lang="cs-CZ" sz="3600" dirty="0"/>
              <a:t>Závěry o lidech a situacích mohou být vyvozeny nelogicky.</a:t>
            </a:r>
          </a:p>
          <a:p>
            <a:pPr marL="571500" indent="-571500" fontAlgn="base">
              <a:buFont typeface="Arial" panose="020B0604020202020204" pitchFamily="34" charset="0"/>
              <a:buChar char="•"/>
            </a:pPr>
            <a:r>
              <a:rPr lang="cs-CZ" sz="3600" dirty="0"/>
              <a:t>Ovlivňuje různé myšlenkové procesy – např. zapamatování nebo vzpomínání.</a:t>
            </a:r>
          </a:p>
          <a:p>
            <a:pPr fontAlgn="base"/>
            <a:r>
              <a:rPr lang="cs-CZ" sz="3600" dirty="0"/>
              <a:t>Příklady:</a:t>
            </a:r>
          </a:p>
          <a:p>
            <a:pPr marL="571500" indent="-571500" fontAlgn="base">
              <a:buFont typeface="Arial" panose="020B0604020202020204" pitchFamily="34" charset="0"/>
              <a:buChar char="•"/>
            </a:pPr>
            <a:r>
              <a:rPr lang="cs-CZ" sz="3600" dirty="0"/>
              <a:t>Konfirmační zkreslení – tendence vyhledávat pouze informace, které potvrzují náš názor.</a:t>
            </a:r>
          </a:p>
          <a:p>
            <a:pPr marL="571500" indent="-571500" fontAlgn="base">
              <a:buFont typeface="Arial" panose="020B0604020202020204" pitchFamily="34" charset="0"/>
              <a:buChar char="•"/>
            </a:pPr>
            <a:r>
              <a:rPr lang="cs-CZ" sz="3600" dirty="0"/>
              <a:t>Paměťové zkreslení – lépe si pamatujeme věci, které jsme sami vytvořili.</a:t>
            </a:r>
          </a:p>
          <a:p>
            <a:pPr marL="571500" indent="-571500" fontAlgn="base">
              <a:buFont typeface="Arial" panose="020B0604020202020204" pitchFamily="34" charset="0"/>
              <a:buChar char="•"/>
            </a:pPr>
            <a:r>
              <a:rPr lang="cs-CZ" sz="3600" dirty="0"/>
              <a:t>Klam přeživších – soustředíme se pouze na viditelné věci z celku.</a:t>
            </a:r>
          </a:p>
        </p:txBody>
      </p:sp>
    </p:spTree>
    <p:extLst>
      <p:ext uri="{BB962C8B-B14F-4D97-AF65-F5344CB8AC3E}">
        <p14:creationId xmlns:p14="http://schemas.microsoft.com/office/powerpoint/2010/main" val="39557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10828807" y="8029012"/>
            <a:ext cx="5099758" cy="10287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sk-SK" sz="3000" b="0" i="0" u="none" strike="noStrike" cap="none">
                <a:solidFill>
                  <a:srgbClr val="F4F4F4"/>
                </a:solidFill>
                <a:latin typeface="Montserrat"/>
                <a:ea typeface="Montserrat"/>
                <a:cs typeface="Montserrat"/>
                <a:sym typeface="Montserrat"/>
              </a:rPr>
              <a:t>NIE KAŽDÝ PRACUJE V KANCELÁRII!</a:t>
            </a:r>
            <a:endParaRPr/>
          </a:p>
        </p:txBody>
      </p:sp>
      <p:sp>
        <p:nvSpPr>
          <p:cNvPr id="116" name="Google Shape;116;p4"/>
          <p:cNvSpPr/>
          <p:nvPr/>
        </p:nvSpPr>
        <p:spPr>
          <a:xfrm>
            <a:off x="17164050" y="-114300"/>
            <a:ext cx="2247900" cy="104013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95300" y="-266700"/>
            <a:ext cx="38100" cy="746759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295400" y="7734300"/>
            <a:ext cx="2311761" cy="2311761"/>
          </a:xfrm>
          <a:custGeom>
            <a:avLst/>
            <a:gdLst/>
            <a:ahLst/>
            <a:cxnLst/>
            <a:rect l="l" t="t" r="r" b="b"/>
            <a:pathLst>
              <a:path w="3251922" h="3251922" extrusionOk="0">
                <a:moveTo>
                  <a:pt x="0" y="0"/>
                </a:moveTo>
                <a:lnTo>
                  <a:pt x="3251922" y="0"/>
                </a:lnTo>
                <a:lnTo>
                  <a:pt x="3251922" y="3251922"/>
                </a:lnTo>
                <a:lnTo>
                  <a:pt x="0" y="3251922"/>
                </a:lnTo>
                <a:lnTo>
                  <a:pt x="0" y="0"/>
                </a:lnTo>
                <a:close/>
              </a:path>
            </a:pathLst>
          </a:custGeom>
          <a:blipFill rotWithShape="1">
            <a:blip r:embed="rId3">
              <a:alphaModFix/>
            </a:blip>
            <a:stretch>
              <a:fillRect/>
            </a:stretch>
          </a:blipFill>
          <a:ln>
            <a:noFill/>
          </a:ln>
        </p:spPr>
        <p:txBody>
          <a:bodyPr/>
          <a:lstStyle/>
          <a:p>
            <a:endParaRPr lang="cs-CZ"/>
          </a:p>
        </p:txBody>
      </p:sp>
      <p:graphicFrame>
        <p:nvGraphicFramePr>
          <p:cNvPr id="14" name="object 2">
            <a:extLst>
              <a:ext uri="{FF2B5EF4-FFF2-40B4-BE49-F238E27FC236}">
                <a16:creationId xmlns:a16="http://schemas.microsoft.com/office/drawing/2014/main" id="{94C8A76C-92CC-4716-A13A-CCE0B979ADB2}"/>
              </a:ext>
            </a:extLst>
          </p:cNvPr>
          <p:cNvGraphicFramePr>
            <a:graphicFrameLocks noGrp="1"/>
          </p:cNvGraphicFramePr>
          <p:nvPr>
            <p:extLst>
              <p:ext uri="{D42A27DB-BD31-4B8C-83A1-F6EECF244321}">
                <p14:modId xmlns:p14="http://schemas.microsoft.com/office/powerpoint/2010/main" val="872585174"/>
              </p:ext>
            </p:extLst>
          </p:nvPr>
        </p:nvGraphicFramePr>
        <p:xfrm>
          <a:off x="947737" y="817816"/>
          <a:ext cx="15437322" cy="8573319"/>
        </p:xfrm>
        <a:graphic>
          <a:graphicData uri="http://schemas.openxmlformats.org/drawingml/2006/table">
            <a:tbl>
              <a:tblPr firstRow="1" bandRow="1">
                <a:tableStyleId>{2D5ABB26-0587-4C30-8999-92F81FD0307C}</a:tableStyleId>
              </a:tblPr>
              <a:tblGrid>
                <a:gridCol w="5145774">
                  <a:extLst>
                    <a:ext uri="{9D8B030D-6E8A-4147-A177-3AD203B41FA5}">
                      <a16:colId xmlns:a16="http://schemas.microsoft.com/office/drawing/2014/main" val="20000"/>
                    </a:ext>
                  </a:extLst>
                </a:gridCol>
                <a:gridCol w="5145774">
                  <a:extLst>
                    <a:ext uri="{9D8B030D-6E8A-4147-A177-3AD203B41FA5}">
                      <a16:colId xmlns:a16="http://schemas.microsoft.com/office/drawing/2014/main" val="20001"/>
                    </a:ext>
                  </a:extLst>
                </a:gridCol>
                <a:gridCol w="5145774">
                  <a:extLst>
                    <a:ext uri="{9D8B030D-6E8A-4147-A177-3AD203B41FA5}">
                      <a16:colId xmlns:a16="http://schemas.microsoft.com/office/drawing/2014/main" val="20002"/>
                    </a:ext>
                  </a:extLst>
                </a:gridCol>
              </a:tblGrid>
              <a:tr h="2857773">
                <a:tc>
                  <a:txBody>
                    <a:bodyPr/>
                    <a:lstStyle/>
                    <a:p>
                      <a:pPr marL="91440" marR="593090">
                        <a:lnSpc>
                          <a:spcPct val="100000"/>
                        </a:lnSpc>
                        <a:spcBef>
                          <a:spcPts val="655"/>
                        </a:spcBef>
                      </a:pPr>
                      <a:r>
                        <a:rPr sz="3600" b="1" spc="-10" dirty="0" err="1">
                          <a:solidFill>
                            <a:srgbClr val="C00000"/>
                          </a:solidFill>
                          <a:latin typeface="+mn-lt"/>
                          <a:cs typeface="Arial"/>
                        </a:rPr>
                        <a:t>Speciálně</a:t>
                      </a:r>
                      <a:r>
                        <a:rPr sz="3600" b="1" spc="-10" dirty="0">
                          <a:solidFill>
                            <a:srgbClr val="C00000"/>
                          </a:solidFill>
                          <a:latin typeface="+mn-lt"/>
                          <a:cs typeface="Arial"/>
                        </a:rPr>
                        <a:t> </a:t>
                      </a:r>
                      <a:r>
                        <a:rPr sz="3600" b="1" dirty="0">
                          <a:solidFill>
                            <a:srgbClr val="C00000"/>
                          </a:solidFill>
                          <a:latin typeface="+mn-lt"/>
                          <a:cs typeface="Arial"/>
                        </a:rPr>
                        <a:t>vycvičení</a:t>
                      </a:r>
                      <a:r>
                        <a:rPr sz="3600" b="1" spc="-55" dirty="0">
                          <a:solidFill>
                            <a:srgbClr val="C00000"/>
                          </a:solidFill>
                          <a:latin typeface="+mn-lt"/>
                          <a:cs typeface="Arial"/>
                        </a:rPr>
                        <a:t> </a:t>
                      </a:r>
                      <a:r>
                        <a:rPr sz="3600" b="1" dirty="0">
                          <a:solidFill>
                            <a:srgbClr val="C00000"/>
                          </a:solidFill>
                          <a:latin typeface="+mn-lt"/>
                          <a:cs typeface="Arial"/>
                        </a:rPr>
                        <a:t>psi</a:t>
                      </a:r>
                      <a:r>
                        <a:rPr sz="3600" b="1" spc="-60" dirty="0">
                          <a:solidFill>
                            <a:srgbClr val="C00000"/>
                          </a:solidFill>
                          <a:latin typeface="+mn-lt"/>
                          <a:cs typeface="Arial"/>
                        </a:rPr>
                        <a:t> </a:t>
                      </a:r>
                      <a:r>
                        <a:rPr sz="3600" b="1" spc="-25" dirty="0">
                          <a:solidFill>
                            <a:srgbClr val="C00000"/>
                          </a:solidFill>
                          <a:latin typeface="+mn-lt"/>
                          <a:cs typeface="Arial"/>
                        </a:rPr>
                        <a:t>umí </a:t>
                      </a:r>
                      <a:r>
                        <a:rPr sz="3600" b="1" dirty="0" err="1">
                          <a:solidFill>
                            <a:srgbClr val="C00000"/>
                          </a:solidFill>
                          <a:latin typeface="+mn-lt"/>
                          <a:cs typeface="Arial"/>
                        </a:rPr>
                        <a:t>vyhledávat</a:t>
                      </a:r>
                      <a:r>
                        <a:rPr sz="3600" b="1" spc="-95" dirty="0">
                          <a:solidFill>
                            <a:srgbClr val="C00000"/>
                          </a:solidFill>
                          <a:latin typeface="+mn-lt"/>
                          <a:cs typeface="Arial"/>
                        </a:rPr>
                        <a:t> </a:t>
                      </a:r>
                      <a:r>
                        <a:rPr lang="cs-CZ" sz="3600" b="1" spc="-10" dirty="0">
                          <a:solidFill>
                            <a:srgbClr val="C00000"/>
                          </a:solidFill>
                          <a:latin typeface="+mn-lt"/>
                          <a:cs typeface="Arial"/>
                        </a:rPr>
                        <a:t>drogy</a:t>
                      </a:r>
                      <a:r>
                        <a:rPr lang="cs-CZ" sz="3600" b="1" spc="-10" baseline="0" dirty="0">
                          <a:solidFill>
                            <a:srgbClr val="C00000"/>
                          </a:solidFill>
                          <a:latin typeface="+mn-lt"/>
                          <a:cs typeface="Arial"/>
                        </a:rPr>
                        <a:t> či </a:t>
                      </a:r>
                    </a:p>
                    <a:p>
                      <a:pPr marL="91440" marR="593090">
                        <a:lnSpc>
                          <a:spcPct val="100000"/>
                        </a:lnSpc>
                        <a:spcBef>
                          <a:spcPts val="655"/>
                        </a:spcBef>
                      </a:pPr>
                      <a:r>
                        <a:rPr lang="cs-CZ" sz="3600" b="1" spc="-10" baseline="0" dirty="0">
                          <a:solidFill>
                            <a:srgbClr val="C00000"/>
                          </a:solidFill>
                          <a:latin typeface="+mn-lt"/>
                          <a:cs typeface="Arial"/>
                        </a:rPr>
                        <a:t>výbušniny. </a:t>
                      </a:r>
                      <a:endParaRPr sz="3600" b="1" dirty="0">
                        <a:latin typeface="+mn-lt"/>
                        <a:cs typeface="Arial"/>
                      </a:endParaRPr>
                    </a:p>
                  </a:txBody>
                  <a:tcPr marL="0" marR="0" marT="8318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marR="391160">
                        <a:lnSpc>
                          <a:spcPct val="100000"/>
                        </a:lnSpc>
                        <a:spcBef>
                          <a:spcPts val="655"/>
                        </a:spcBef>
                      </a:pPr>
                      <a:r>
                        <a:rPr sz="3600" dirty="0">
                          <a:latin typeface="+mn-lt"/>
                          <a:cs typeface="Arial"/>
                        </a:rPr>
                        <a:t>Drogy</a:t>
                      </a:r>
                      <a:r>
                        <a:rPr sz="3600" spc="-40" dirty="0">
                          <a:latin typeface="+mn-lt"/>
                          <a:cs typeface="Arial"/>
                        </a:rPr>
                        <a:t> </a:t>
                      </a:r>
                      <a:r>
                        <a:rPr sz="3600" dirty="0">
                          <a:latin typeface="+mn-lt"/>
                          <a:cs typeface="Arial"/>
                        </a:rPr>
                        <a:t>či</a:t>
                      </a:r>
                      <a:r>
                        <a:rPr sz="3600" spc="-65" dirty="0">
                          <a:latin typeface="+mn-lt"/>
                          <a:cs typeface="Arial"/>
                        </a:rPr>
                        <a:t> </a:t>
                      </a:r>
                      <a:r>
                        <a:rPr sz="3600" dirty="0">
                          <a:latin typeface="+mn-lt"/>
                          <a:cs typeface="Arial"/>
                        </a:rPr>
                        <a:t>výbušniny</a:t>
                      </a:r>
                      <a:r>
                        <a:rPr sz="3600" spc="-40" dirty="0">
                          <a:latin typeface="+mn-lt"/>
                          <a:cs typeface="Arial"/>
                        </a:rPr>
                        <a:t> </a:t>
                      </a:r>
                      <a:r>
                        <a:rPr sz="3600" spc="-20" dirty="0">
                          <a:solidFill>
                            <a:srgbClr val="C00000"/>
                          </a:solidFill>
                          <a:latin typeface="+mn-lt"/>
                          <a:cs typeface="Arial"/>
                        </a:rPr>
                        <a:t>jsou </a:t>
                      </a:r>
                      <a:r>
                        <a:rPr sz="3600" spc="-10" dirty="0">
                          <a:latin typeface="+mn-lt"/>
                          <a:cs typeface="Arial"/>
                        </a:rPr>
                        <a:t>přítomny</a:t>
                      </a:r>
                      <a:endParaRPr sz="3600">
                        <a:latin typeface="+mn-lt"/>
                        <a:cs typeface="Arial"/>
                      </a:endParaRPr>
                    </a:p>
                  </a:txBody>
                  <a:tcPr marL="0" marR="0" marT="8318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marR="982344">
                        <a:lnSpc>
                          <a:spcPct val="100000"/>
                        </a:lnSpc>
                        <a:spcBef>
                          <a:spcPts val="655"/>
                        </a:spcBef>
                      </a:pPr>
                      <a:r>
                        <a:rPr sz="3600" dirty="0">
                          <a:latin typeface="+mn-lt"/>
                          <a:cs typeface="Arial"/>
                        </a:rPr>
                        <a:t>Drogy</a:t>
                      </a:r>
                      <a:r>
                        <a:rPr sz="3600" spc="-30" dirty="0">
                          <a:latin typeface="+mn-lt"/>
                          <a:cs typeface="Arial"/>
                        </a:rPr>
                        <a:t> </a:t>
                      </a:r>
                      <a:r>
                        <a:rPr sz="3600" dirty="0">
                          <a:latin typeface="+mn-lt"/>
                          <a:cs typeface="Arial"/>
                        </a:rPr>
                        <a:t>či</a:t>
                      </a:r>
                      <a:r>
                        <a:rPr sz="3600" spc="-45" dirty="0">
                          <a:latin typeface="+mn-lt"/>
                          <a:cs typeface="Arial"/>
                        </a:rPr>
                        <a:t> </a:t>
                      </a:r>
                      <a:r>
                        <a:rPr sz="3600" spc="-10" dirty="0">
                          <a:latin typeface="+mn-lt"/>
                          <a:cs typeface="Arial"/>
                        </a:rPr>
                        <a:t>výbušniny </a:t>
                      </a:r>
                      <a:r>
                        <a:rPr sz="3600" dirty="0">
                          <a:solidFill>
                            <a:srgbClr val="C00000"/>
                          </a:solidFill>
                          <a:latin typeface="+mn-lt"/>
                          <a:cs typeface="Arial"/>
                        </a:rPr>
                        <a:t>nejsou</a:t>
                      </a:r>
                      <a:r>
                        <a:rPr sz="3600" spc="-45" dirty="0">
                          <a:solidFill>
                            <a:srgbClr val="C00000"/>
                          </a:solidFill>
                          <a:latin typeface="+mn-lt"/>
                          <a:cs typeface="Arial"/>
                        </a:rPr>
                        <a:t> </a:t>
                      </a:r>
                      <a:r>
                        <a:rPr sz="3600" spc="-10" dirty="0">
                          <a:latin typeface="+mn-lt"/>
                          <a:cs typeface="Arial"/>
                        </a:rPr>
                        <a:t>přítomny</a:t>
                      </a:r>
                      <a:endParaRPr sz="3600">
                        <a:latin typeface="+mn-lt"/>
                        <a:cs typeface="Arial"/>
                      </a:endParaRPr>
                    </a:p>
                  </a:txBody>
                  <a:tcPr marL="0" marR="0" marT="8318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0"/>
                  </a:ext>
                </a:extLst>
              </a:tr>
              <a:tr h="2857773">
                <a:tc>
                  <a:txBody>
                    <a:bodyPr/>
                    <a:lstStyle/>
                    <a:p>
                      <a:pPr marL="91440" marR="640080">
                        <a:lnSpc>
                          <a:spcPct val="100000"/>
                        </a:lnSpc>
                        <a:spcBef>
                          <a:spcPts val="660"/>
                        </a:spcBef>
                      </a:pPr>
                      <a:r>
                        <a:rPr sz="3600" dirty="0">
                          <a:latin typeface="+mn-lt"/>
                          <a:cs typeface="Arial"/>
                        </a:rPr>
                        <a:t>Pes</a:t>
                      </a:r>
                      <a:r>
                        <a:rPr sz="3600" spc="-55" dirty="0">
                          <a:latin typeface="+mn-lt"/>
                          <a:cs typeface="Arial"/>
                        </a:rPr>
                        <a:t> </a:t>
                      </a:r>
                      <a:r>
                        <a:rPr sz="3600" dirty="0">
                          <a:latin typeface="+mn-lt"/>
                          <a:cs typeface="Arial"/>
                        </a:rPr>
                        <a:t>psovoda</a:t>
                      </a:r>
                      <a:r>
                        <a:rPr sz="3600" spc="-55" dirty="0">
                          <a:latin typeface="+mn-lt"/>
                          <a:cs typeface="Arial"/>
                        </a:rPr>
                        <a:t> </a:t>
                      </a:r>
                      <a:r>
                        <a:rPr sz="3600" dirty="0">
                          <a:latin typeface="+mn-lt"/>
                          <a:cs typeface="Arial"/>
                        </a:rPr>
                        <a:t>na</a:t>
                      </a:r>
                      <a:r>
                        <a:rPr sz="3600" spc="-40" dirty="0">
                          <a:latin typeface="+mn-lt"/>
                          <a:cs typeface="Arial"/>
                        </a:rPr>
                        <a:t> </a:t>
                      </a:r>
                      <a:r>
                        <a:rPr sz="3600" spc="-20" dirty="0">
                          <a:latin typeface="+mn-lt"/>
                          <a:cs typeface="Arial"/>
                        </a:rPr>
                        <a:t>pach </a:t>
                      </a:r>
                      <a:r>
                        <a:rPr sz="3600" spc="-10" dirty="0">
                          <a:solidFill>
                            <a:srgbClr val="C00000"/>
                          </a:solidFill>
                          <a:latin typeface="+mn-lt"/>
                          <a:cs typeface="Arial"/>
                        </a:rPr>
                        <a:t>upozorní</a:t>
                      </a:r>
                      <a:endParaRPr sz="3600">
                        <a:latin typeface="+mn-lt"/>
                        <a:cs typeface="Arial"/>
                      </a:endParaRPr>
                    </a:p>
                  </a:txBody>
                  <a:tcPr marL="0" marR="0" marT="838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a:lnSpc>
                          <a:spcPct val="100000"/>
                        </a:lnSpc>
                        <a:spcBef>
                          <a:spcPts val="660"/>
                        </a:spcBef>
                      </a:pPr>
                      <a:r>
                        <a:rPr sz="3600" b="1" dirty="0">
                          <a:latin typeface="+mn-lt"/>
                          <a:cs typeface="Arial"/>
                        </a:rPr>
                        <a:t>SPRÁVNÁ</a:t>
                      </a:r>
                      <a:r>
                        <a:rPr sz="3600" b="1" spc="-25" dirty="0">
                          <a:latin typeface="+mn-lt"/>
                          <a:cs typeface="Arial"/>
                        </a:rPr>
                        <a:t> </a:t>
                      </a:r>
                      <a:r>
                        <a:rPr sz="3600" b="1" spc="-10" dirty="0">
                          <a:latin typeface="+mn-lt"/>
                          <a:cs typeface="Arial"/>
                        </a:rPr>
                        <a:t>VÝSTRAHA:</a:t>
                      </a:r>
                      <a:endParaRPr sz="3600" dirty="0">
                        <a:latin typeface="+mn-lt"/>
                        <a:cs typeface="Arial"/>
                      </a:endParaRPr>
                    </a:p>
                    <a:p>
                      <a:pPr marL="92075">
                        <a:lnSpc>
                          <a:spcPct val="100000"/>
                        </a:lnSpc>
                      </a:pPr>
                      <a:r>
                        <a:rPr sz="3600" b="1" dirty="0">
                          <a:latin typeface="+mn-lt"/>
                          <a:cs typeface="Arial"/>
                        </a:rPr>
                        <a:t>Těmto</a:t>
                      </a:r>
                      <a:r>
                        <a:rPr sz="3600" b="1" spc="-60" dirty="0">
                          <a:latin typeface="+mn-lt"/>
                          <a:cs typeface="Arial"/>
                        </a:rPr>
                        <a:t> </a:t>
                      </a:r>
                      <a:r>
                        <a:rPr sz="3600" b="1" spc="-10" dirty="0">
                          <a:latin typeface="+mn-lt"/>
                          <a:cs typeface="Arial"/>
                        </a:rPr>
                        <a:t>věnujeme</a:t>
                      </a:r>
                      <a:endParaRPr sz="3600" dirty="0">
                        <a:latin typeface="+mn-lt"/>
                        <a:cs typeface="Arial"/>
                      </a:endParaRPr>
                    </a:p>
                    <a:p>
                      <a:pPr marL="92075">
                        <a:lnSpc>
                          <a:spcPct val="100000"/>
                        </a:lnSpc>
                      </a:pPr>
                      <a:r>
                        <a:rPr sz="3600" b="1" spc="-10" dirty="0">
                          <a:latin typeface="+mn-lt"/>
                          <a:cs typeface="Arial"/>
                        </a:rPr>
                        <a:t>pozornost</a:t>
                      </a:r>
                      <a:endParaRPr sz="3600" dirty="0">
                        <a:latin typeface="+mn-lt"/>
                        <a:cs typeface="Arial"/>
                      </a:endParaRPr>
                    </a:p>
                  </a:txBody>
                  <a:tcPr marL="0" marR="0" marT="838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a:lnSpc>
                          <a:spcPct val="100000"/>
                        </a:lnSpc>
                        <a:spcBef>
                          <a:spcPts val="660"/>
                        </a:spcBef>
                      </a:pPr>
                      <a:r>
                        <a:rPr sz="3600" b="1" dirty="0">
                          <a:latin typeface="+mn-lt"/>
                          <a:cs typeface="Arial"/>
                        </a:rPr>
                        <a:t>FALEŠNÝ</a:t>
                      </a:r>
                      <a:r>
                        <a:rPr sz="3600" b="1" spc="-45" dirty="0">
                          <a:latin typeface="+mn-lt"/>
                          <a:cs typeface="Arial"/>
                        </a:rPr>
                        <a:t> </a:t>
                      </a:r>
                      <a:r>
                        <a:rPr sz="3600" b="1" dirty="0">
                          <a:latin typeface="+mn-lt"/>
                          <a:cs typeface="Arial"/>
                        </a:rPr>
                        <a:t>NÁLEZ:</a:t>
                      </a:r>
                      <a:r>
                        <a:rPr sz="3600" b="1" spc="-30" dirty="0">
                          <a:latin typeface="+mn-lt"/>
                          <a:cs typeface="Arial"/>
                        </a:rPr>
                        <a:t> </a:t>
                      </a:r>
                      <a:r>
                        <a:rPr sz="3600" b="1" spc="-50" dirty="0">
                          <a:latin typeface="+mn-lt"/>
                          <a:cs typeface="Arial"/>
                        </a:rPr>
                        <a:t>O</a:t>
                      </a:r>
                      <a:endParaRPr sz="3600" dirty="0">
                        <a:latin typeface="+mn-lt"/>
                        <a:cs typeface="Arial"/>
                      </a:endParaRPr>
                    </a:p>
                    <a:p>
                      <a:pPr marL="92075">
                        <a:lnSpc>
                          <a:spcPct val="100000"/>
                        </a:lnSpc>
                      </a:pPr>
                      <a:r>
                        <a:rPr sz="3600" b="1" dirty="0">
                          <a:latin typeface="+mn-lt"/>
                          <a:cs typeface="Arial"/>
                        </a:rPr>
                        <a:t>těch</a:t>
                      </a:r>
                      <a:r>
                        <a:rPr sz="3600" b="1" spc="-45" dirty="0">
                          <a:latin typeface="+mn-lt"/>
                          <a:cs typeface="Arial"/>
                        </a:rPr>
                        <a:t> </a:t>
                      </a:r>
                      <a:r>
                        <a:rPr sz="3600" b="1" dirty="0">
                          <a:latin typeface="+mn-lt"/>
                          <a:cs typeface="Arial"/>
                        </a:rPr>
                        <a:t>nikdy</a:t>
                      </a:r>
                      <a:r>
                        <a:rPr sz="3600" b="1" spc="-40" dirty="0">
                          <a:latin typeface="+mn-lt"/>
                          <a:cs typeface="Arial"/>
                        </a:rPr>
                        <a:t> </a:t>
                      </a:r>
                      <a:r>
                        <a:rPr sz="3600" b="1" spc="-10" dirty="0">
                          <a:latin typeface="+mn-lt"/>
                          <a:cs typeface="Arial"/>
                        </a:rPr>
                        <a:t>neuslyšíme</a:t>
                      </a:r>
                      <a:endParaRPr sz="3600" dirty="0">
                        <a:latin typeface="+mn-lt"/>
                        <a:cs typeface="Arial"/>
                      </a:endParaRPr>
                    </a:p>
                  </a:txBody>
                  <a:tcPr marL="0" marR="0" marT="8382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2857773">
                <a:tc>
                  <a:txBody>
                    <a:bodyPr/>
                    <a:lstStyle/>
                    <a:p>
                      <a:pPr marL="91440" marR="640080">
                        <a:lnSpc>
                          <a:spcPct val="100000"/>
                        </a:lnSpc>
                        <a:spcBef>
                          <a:spcPts val="665"/>
                        </a:spcBef>
                      </a:pPr>
                      <a:r>
                        <a:rPr sz="3600" dirty="0">
                          <a:latin typeface="+mn-lt"/>
                          <a:cs typeface="Arial"/>
                        </a:rPr>
                        <a:t>Pes</a:t>
                      </a:r>
                      <a:r>
                        <a:rPr sz="3600" spc="-55" dirty="0">
                          <a:latin typeface="+mn-lt"/>
                          <a:cs typeface="Arial"/>
                        </a:rPr>
                        <a:t> </a:t>
                      </a:r>
                      <a:r>
                        <a:rPr sz="3600" dirty="0">
                          <a:latin typeface="+mn-lt"/>
                          <a:cs typeface="Arial"/>
                        </a:rPr>
                        <a:t>psovoda</a:t>
                      </a:r>
                      <a:r>
                        <a:rPr sz="3600" spc="-55" dirty="0">
                          <a:latin typeface="+mn-lt"/>
                          <a:cs typeface="Arial"/>
                        </a:rPr>
                        <a:t> </a:t>
                      </a:r>
                      <a:r>
                        <a:rPr sz="3600" dirty="0">
                          <a:latin typeface="+mn-lt"/>
                          <a:cs typeface="Arial"/>
                        </a:rPr>
                        <a:t>na</a:t>
                      </a:r>
                      <a:r>
                        <a:rPr sz="3600" spc="-40" dirty="0">
                          <a:latin typeface="+mn-lt"/>
                          <a:cs typeface="Arial"/>
                        </a:rPr>
                        <a:t> </a:t>
                      </a:r>
                      <a:r>
                        <a:rPr sz="3600" spc="-20" dirty="0">
                          <a:latin typeface="+mn-lt"/>
                          <a:cs typeface="Arial"/>
                        </a:rPr>
                        <a:t>pach </a:t>
                      </a:r>
                      <a:r>
                        <a:rPr sz="3600" spc="-10" dirty="0">
                          <a:solidFill>
                            <a:srgbClr val="C00000"/>
                          </a:solidFill>
                          <a:latin typeface="+mn-lt"/>
                          <a:cs typeface="Arial"/>
                        </a:rPr>
                        <a:t>neupozorní</a:t>
                      </a:r>
                      <a:endParaRPr sz="3600">
                        <a:latin typeface="+mn-lt"/>
                        <a:cs typeface="Arial"/>
                      </a:endParaRPr>
                    </a:p>
                  </a:txBody>
                  <a:tcPr marL="0" marR="0" marT="844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a:lnSpc>
                          <a:spcPct val="100000"/>
                        </a:lnSpc>
                        <a:spcBef>
                          <a:spcPts val="665"/>
                        </a:spcBef>
                      </a:pPr>
                      <a:r>
                        <a:rPr sz="3600" b="1" spc="-10" dirty="0">
                          <a:latin typeface="+mn-lt"/>
                          <a:cs typeface="Arial"/>
                        </a:rPr>
                        <a:t>NEROZPOZNANÝ</a:t>
                      </a:r>
                      <a:endParaRPr sz="3600">
                        <a:latin typeface="+mn-lt"/>
                        <a:cs typeface="Arial"/>
                      </a:endParaRPr>
                    </a:p>
                    <a:p>
                      <a:pPr marL="92075">
                        <a:lnSpc>
                          <a:spcPct val="100000"/>
                        </a:lnSpc>
                      </a:pPr>
                      <a:r>
                        <a:rPr sz="3600" b="1" dirty="0">
                          <a:latin typeface="+mn-lt"/>
                          <a:cs typeface="Arial"/>
                        </a:rPr>
                        <a:t>NÁLEZ:</a:t>
                      </a:r>
                      <a:r>
                        <a:rPr sz="3600" b="1" spc="-30" dirty="0">
                          <a:latin typeface="+mn-lt"/>
                          <a:cs typeface="Arial"/>
                        </a:rPr>
                        <a:t> </a:t>
                      </a:r>
                      <a:r>
                        <a:rPr sz="3600" b="1" dirty="0">
                          <a:latin typeface="+mn-lt"/>
                          <a:cs typeface="Arial"/>
                        </a:rPr>
                        <a:t>O</a:t>
                      </a:r>
                      <a:r>
                        <a:rPr sz="3600" b="1" spc="-40" dirty="0">
                          <a:latin typeface="+mn-lt"/>
                          <a:cs typeface="Arial"/>
                        </a:rPr>
                        <a:t> </a:t>
                      </a:r>
                      <a:r>
                        <a:rPr sz="3600" b="1" dirty="0">
                          <a:latin typeface="+mn-lt"/>
                          <a:cs typeface="Arial"/>
                        </a:rPr>
                        <a:t>těch</a:t>
                      </a:r>
                      <a:r>
                        <a:rPr sz="3600" b="1" spc="-35" dirty="0">
                          <a:latin typeface="+mn-lt"/>
                          <a:cs typeface="Arial"/>
                        </a:rPr>
                        <a:t> </a:t>
                      </a:r>
                      <a:r>
                        <a:rPr sz="3600" b="1" dirty="0">
                          <a:latin typeface="+mn-lt"/>
                          <a:cs typeface="Arial"/>
                        </a:rPr>
                        <a:t>se</a:t>
                      </a:r>
                      <a:r>
                        <a:rPr sz="3600" b="1" spc="-45" dirty="0">
                          <a:latin typeface="+mn-lt"/>
                          <a:cs typeface="Arial"/>
                        </a:rPr>
                        <a:t> </a:t>
                      </a:r>
                      <a:r>
                        <a:rPr sz="3600" b="1" spc="-20" dirty="0">
                          <a:latin typeface="+mn-lt"/>
                          <a:cs typeface="Arial"/>
                        </a:rPr>
                        <a:t>nikdo</a:t>
                      </a:r>
                      <a:endParaRPr sz="3600">
                        <a:latin typeface="+mn-lt"/>
                        <a:cs typeface="Arial"/>
                      </a:endParaRPr>
                    </a:p>
                    <a:p>
                      <a:pPr marL="92075">
                        <a:lnSpc>
                          <a:spcPct val="100000"/>
                        </a:lnSpc>
                      </a:pPr>
                      <a:r>
                        <a:rPr sz="3600" b="1" spc="-10" dirty="0">
                          <a:latin typeface="+mn-lt"/>
                          <a:cs typeface="Arial"/>
                        </a:rPr>
                        <a:t>nedozví</a:t>
                      </a:r>
                      <a:endParaRPr sz="3600">
                        <a:latin typeface="+mn-lt"/>
                        <a:cs typeface="Arial"/>
                      </a:endParaRPr>
                    </a:p>
                  </a:txBody>
                  <a:tcPr marL="0" marR="0" marT="844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2075">
                        <a:lnSpc>
                          <a:spcPct val="100000"/>
                        </a:lnSpc>
                        <a:spcBef>
                          <a:spcPts val="665"/>
                        </a:spcBef>
                      </a:pPr>
                      <a:r>
                        <a:rPr sz="3600" b="1" spc="-10" dirty="0">
                          <a:latin typeface="+mn-lt"/>
                          <a:cs typeface="Arial"/>
                        </a:rPr>
                        <a:t>SPRÁVNÉ</a:t>
                      </a:r>
                      <a:endParaRPr sz="3600" dirty="0">
                        <a:latin typeface="+mn-lt"/>
                        <a:cs typeface="Arial"/>
                      </a:endParaRPr>
                    </a:p>
                    <a:p>
                      <a:pPr marL="92075">
                        <a:lnSpc>
                          <a:spcPct val="100000"/>
                        </a:lnSpc>
                      </a:pPr>
                      <a:r>
                        <a:rPr sz="3600" b="1" dirty="0">
                          <a:latin typeface="+mn-lt"/>
                          <a:cs typeface="Arial"/>
                        </a:rPr>
                        <a:t>NEUPOZORNĚNÍ:</a:t>
                      </a:r>
                      <a:r>
                        <a:rPr sz="3600" b="1" spc="-135" dirty="0">
                          <a:latin typeface="+mn-lt"/>
                          <a:cs typeface="Arial"/>
                        </a:rPr>
                        <a:t> </a:t>
                      </a:r>
                      <a:r>
                        <a:rPr sz="3600" b="1" spc="-20" dirty="0">
                          <a:latin typeface="+mn-lt"/>
                          <a:cs typeface="Arial"/>
                        </a:rPr>
                        <a:t>Nikdo</a:t>
                      </a:r>
                      <a:endParaRPr sz="3600" dirty="0">
                        <a:latin typeface="+mn-lt"/>
                        <a:cs typeface="Arial"/>
                      </a:endParaRPr>
                    </a:p>
                    <a:p>
                      <a:pPr marL="92075">
                        <a:lnSpc>
                          <a:spcPct val="100000"/>
                        </a:lnSpc>
                      </a:pPr>
                      <a:r>
                        <a:rPr sz="3600" b="1" dirty="0">
                          <a:latin typeface="+mn-lt"/>
                          <a:cs typeface="Arial"/>
                        </a:rPr>
                        <a:t>si</a:t>
                      </a:r>
                      <a:r>
                        <a:rPr sz="3600" b="1" spc="-25" dirty="0">
                          <a:latin typeface="+mn-lt"/>
                          <a:cs typeface="Arial"/>
                        </a:rPr>
                        <a:t> </a:t>
                      </a:r>
                      <a:r>
                        <a:rPr sz="3600" b="1" dirty="0">
                          <a:latin typeface="+mn-lt"/>
                          <a:cs typeface="Arial"/>
                        </a:rPr>
                        <a:t>na</a:t>
                      </a:r>
                      <a:r>
                        <a:rPr sz="3600" b="1" spc="-10" dirty="0">
                          <a:latin typeface="+mn-lt"/>
                          <a:cs typeface="Arial"/>
                        </a:rPr>
                        <a:t> </a:t>
                      </a:r>
                      <a:r>
                        <a:rPr sz="3600" b="1" dirty="0">
                          <a:latin typeface="+mn-lt"/>
                          <a:cs typeface="Arial"/>
                        </a:rPr>
                        <a:t>ně</a:t>
                      </a:r>
                      <a:r>
                        <a:rPr sz="3600" b="1" spc="-20" dirty="0">
                          <a:latin typeface="+mn-lt"/>
                          <a:cs typeface="Arial"/>
                        </a:rPr>
                        <a:t> </a:t>
                      </a:r>
                      <a:r>
                        <a:rPr sz="3600" b="1" spc="-25" dirty="0">
                          <a:latin typeface="+mn-lt"/>
                          <a:cs typeface="Arial"/>
                        </a:rPr>
                        <a:t>ani</a:t>
                      </a:r>
                      <a:endParaRPr sz="3600" dirty="0">
                        <a:latin typeface="+mn-lt"/>
                        <a:cs typeface="Arial"/>
                      </a:endParaRPr>
                    </a:p>
                    <a:p>
                      <a:pPr marL="92075">
                        <a:lnSpc>
                          <a:spcPct val="100000"/>
                        </a:lnSpc>
                      </a:pPr>
                      <a:r>
                        <a:rPr sz="3600" b="1" spc="-10" dirty="0">
                          <a:latin typeface="+mn-lt"/>
                          <a:cs typeface="Arial"/>
                        </a:rPr>
                        <a:t>nevzpomene</a:t>
                      </a:r>
                      <a:endParaRPr sz="3600" dirty="0">
                        <a:latin typeface="+mn-lt"/>
                        <a:cs typeface="Arial"/>
                      </a:endParaRPr>
                    </a:p>
                  </a:txBody>
                  <a:tcPr marL="0" marR="0" marT="8445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0" y="966300"/>
            <a:ext cx="16611600" cy="135178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i="0" u="none" strike="noStrike" cap="none" dirty="0">
                <a:solidFill>
                  <a:schemeClr val="lt1"/>
                </a:solidFill>
                <a:latin typeface="Poppins Black"/>
                <a:ea typeface="Montserrat Medium"/>
                <a:cs typeface="Poppins Black"/>
                <a:sym typeface="Poppins Black"/>
              </a:rPr>
              <a:t>Argumentační fauly</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52367" y="3814301"/>
            <a:ext cx="15585722" cy="6186309"/>
          </a:xfrm>
          <a:prstGeom prst="rect">
            <a:avLst/>
          </a:prstGeom>
          <a:noFill/>
        </p:spPr>
        <p:txBody>
          <a:bodyPr wrap="square">
            <a:spAutoFit/>
          </a:bodyPr>
          <a:lstStyle/>
          <a:p>
            <a:pPr marL="571500" indent="-571500" fontAlgn="base">
              <a:buFont typeface="Arial" panose="020B0604020202020204" pitchFamily="34" charset="0"/>
              <a:buChar char="•"/>
            </a:pPr>
            <a:r>
              <a:rPr lang="cs-CZ" sz="3600" dirty="0"/>
              <a:t>Argumentační fauly (řečnické triky, argumentační klamy) jsou zdánlivě přesvědčivé argumenty, které však neobstojí při logickém hodnocení.</a:t>
            </a:r>
          </a:p>
          <a:p>
            <a:pPr marL="571500" indent="-571500" fontAlgn="base">
              <a:buFont typeface="Arial" panose="020B0604020202020204" pitchFamily="34" charset="0"/>
              <a:buChar char="•"/>
            </a:pPr>
            <a:r>
              <a:rPr lang="cs-CZ" sz="3600" dirty="0"/>
              <a:t>Používají se v debatě či dialogu za účelem ovlivnit publikum nebo oponenta bez ohledu na pravdivost nebo logickou správnost.</a:t>
            </a:r>
          </a:p>
          <a:p>
            <a:pPr marL="571500" indent="-571500" fontAlgn="base">
              <a:buFont typeface="Arial" panose="020B0604020202020204" pitchFamily="34" charset="0"/>
              <a:buChar char="•"/>
            </a:pPr>
            <a:r>
              <a:rPr lang="cs-CZ" sz="3600" dirty="0"/>
              <a:t>Mohou působit:</a:t>
            </a:r>
          </a:p>
          <a:p>
            <a:pPr marL="571500" lvl="4" indent="-571500" fontAlgn="base">
              <a:buFont typeface="Wingdings" panose="05000000000000000000" pitchFamily="2" charset="2"/>
              <a:buChar char="ü"/>
            </a:pPr>
            <a:r>
              <a:rPr lang="cs-CZ" sz="3600" dirty="0"/>
              <a:t>Na emoce (např. apel na strach, soucit)</a:t>
            </a:r>
          </a:p>
          <a:p>
            <a:pPr marL="571500" lvl="4" indent="-571500" fontAlgn="base">
              <a:buFont typeface="Wingdings" panose="05000000000000000000" pitchFamily="2" charset="2"/>
              <a:buChar char="ü"/>
            </a:pPr>
            <a:r>
              <a:rPr lang="cs-CZ" sz="3600" dirty="0"/>
              <a:t>Na rozum (působí jako rozumné, ale jsou zavádějící)</a:t>
            </a:r>
          </a:p>
          <a:p>
            <a:pPr marL="571500" lvl="4" indent="-571500" fontAlgn="base">
              <a:buFont typeface="Wingdings" panose="05000000000000000000" pitchFamily="2" charset="2"/>
              <a:buChar char="ü"/>
            </a:pPr>
            <a:r>
              <a:rPr lang="cs-CZ" sz="3600" dirty="0"/>
              <a:t>Jako útok (např. osobní napadání)</a:t>
            </a:r>
          </a:p>
          <a:p>
            <a:pPr marL="571500" lvl="4" indent="-571500" fontAlgn="base">
              <a:buFont typeface="Wingdings" panose="05000000000000000000" pitchFamily="2" charset="2"/>
              <a:buChar char="ü"/>
            </a:pPr>
            <a:r>
              <a:rPr lang="cs-CZ" sz="3600" dirty="0"/>
              <a:t>Jako manipulace (přesměrování tématu, odvádění pozornosti)</a:t>
            </a:r>
          </a:p>
          <a:p>
            <a:pPr marL="571500" indent="-571500" fontAlgn="base">
              <a:buFont typeface="Arial" panose="020B0604020202020204" pitchFamily="34" charset="0"/>
              <a:buChar char="•"/>
            </a:pPr>
            <a:r>
              <a:rPr lang="cs-CZ" sz="3600" dirty="0"/>
              <a:t>Pozor! Fauly často vypadají jako dobré argumenty – proto jsou tak nebezpečné a těžko odhalitelné.</a:t>
            </a:r>
          </a:p>
        </p:txBody>
      </p:sp>
    </p:spTree>
    <p:extLst>
      <p:ext uri="{BB962C8B-B14F-4D97-AF65-F5344CB8AC3E}">
        <p14:creationId xmlns:p14="http://schemas.microsoft.com/office/powerpoint/2010/main" val="173969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50441" y="966301"/>
            <a:ext cx="14701452" cy="277578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469557" y="953844"/>
            <a:ext cx="17427146" cy="2703561"/>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dirty="0">
                <a:solidFill>
                  <a:schemeClr val="lt1"/>
                </a:solidFill>
                <a:latin typeface="Poppins Black"/>
                <a:ea typeface="Montserrat Medium"/>
                <a:cs typeface="Poppins Black"/>
                <a:sym typeface="Poppins Black"/>
              </a:rPr>
              <a:t>Nebezpeční a</a:t>
            </a:r>
            <a:r>
              <a:rPr lang="cs-CZ" sz="7200" b="1" i="0" u="none" strike="noStrike" cap="none" dirty="0">
                <a:solidFill>
                  <a:schemeClr val="lt1"/>
                </a:solidFill>
                <a:latin typeface="Poppins Black"/>
                <a:ea typeface="Montserrat Medium"/>
                <a:cs typeface="Poppins Black"/>
                <a:sym typeface="Poppins Black"/>
              </a:rPr>
              <a:t>rgumentačních</a:t>
            </a:r>
          </a:p>
          <a:p>
            <a:pPr marL="0" marR="0" lvl="0" indent="0" algn="l" rtl="0">
              <a:lnSpc>
                <a:spcPct val="122222"/>
              </a:lnSpc>
              <a:spcBef>
                <a:spcPts val="0"/>
              </a:spcBef>
              <a:spcAft>
                <a:spcPts val="0"/>
              </a:spcAft>
              <a:buNone/>
            </a:pPr>
            <a:r>
              <a:rPr lang="cs-CZ" sz="7200" b="1" i="0" u="none" strike="noStrike" cap="none" dirty="0">
                <a:solidFill>
                  <a:schemeClr val="lt1"/>
                </a:solidFill>
                <a:latin typeface="Poppins Black"/>
                <a:ea typeface="Montserrat Medium"/>
                <a:cs typeface="Poppins Black"/>
                <a:sym typeface="Poppins Black"/>
              </a:rPr>
              <a:t>faulů</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52367" y="3814301"/>
            <a:ext cx="15585722" cy="5570756"/>
          </a:xfrm>
          <a:prstGeom prst="rect">
            <a:avLst/>
          </a:prstGeom>
          <a:noFill/>
        </p:spPr>
        <p:txBody>
          <a:bodyPr wrap="square">
            <a:spAutoFit/>
          </a:bodyPr>
          <a:lstStyle/>
          <a:p>
            <a:pPr marL="571500" indent="-571500" fontAlgn="base">
              <a:buFont typeface="Arial" panose="020B0604020202020204" pitchFamily="34" charset="0"/>
              <a:buChar char="•"/>
            </a:pPr>
            <a:r>
              <a:rPr lang="cs-CZ" sz="3200" dirty="0"/>
              <a:t>Nelze z nich vyvodit obecně platné závěry:</a:t>
            </a:r>
          </a:p>
          <a:p>
            <a:pPr marL="571500" indent="-571500" fontAlgn="base">
              <a:buFont typeface="Arial" panose="020B0604020202020204" pitchFamily="34" charset="0"/>
              <a:buChar char="•"/>
            </a:pPr>
            <a:r>
              <a:rPr lang="cs-CZ" sz="3200" dirty="0"/>
              <a:t>Např. apel na strach: „Letadla často padají → je lepší neletět.“ Pro někoho může být létání děsivé, ale to neznamená, že je objektivně špatné létat.</a:t>
            </a:r>
          </a:p>
          <a:p>
            <a:pPr marL="571500" indent="-571500" fontAlgn="base">
              <a:buFont typeface="Arial" panose="020B0604020202020204" pitchFamily="34" charset="0"/>
              <a:buChar char="•"/>
            </a:pPr>
            <a:r>
              <a:rPr lang="cs-CZ" sz="3200" dirty="0"/>
              <a:t>Fauly mohou být:</a:t>
            </a:r>
          </a:p>
          <a:p>
            <a:pPr marL="571500" indent="-571500" fontAlgn="base">
              <a:buFont typeface="Arial" panose="020B0604020202020204" pitchFamily="34" charset="0"/>
              <a:buChar char="•"/>
            </a:pPr>
            <a:r>
              <a:rPr lang="cs-CZ" sz="3200" dirty="0"/>
              <a:t>Neúmyslné → Mluvčí si je neuvědomuje (často kvůli kognitivním zkreslením).</a:t>
            </a:r>
          </a:p>
          <a:p>
            <a:pPr marL="571500" indent="-571500" fontAlgn="base">
              <a:buFont typeface="Arial" panose="020B0604020202020204" pitchFamily="34" charset="0"/>
              <a:buChar char="•"/>
            </a:pPr>
            <a:r>
              <a:rPr lang="cs-CZ" sz="3200" dirty="0"/>
              <a:t>Úmyslné → Jsou součástí manipulace, propagandy nebo rétorických strategií. Cílem není poznat pravdu, ale ovlivnit názor. </a:t>
            </a:r>
          </a:p>
          <a:p>
            <a:pPr marL="571500" indent="-571500" fontAlgn="base">
              <a:buFont typeface="Arial" panose="020B0604020202020204" pitchFamily="34" charset="0"/>
              <a:buChar char="•"/>
            </a:pPr>
            <a:r>
              <a:rPr lang="cs-CZ" sz="3200" dirty="0"/>
              <a:t>Proto se s nimi setkáváme v reklamě, politice, médiích i každodenních debatách.</a:t>
            </a:r>
          </a:p>
          <a:p>
            <a:pPr marL="571500" indent="-571500" fontAlgn="base">
              <a:buFont typeface="Arial" panose="020B0604020202020204" pitchFamily="34" charset="0"/>
              <a:buChar char="•"/>
            </a:pPr>
            <a:r>
              <a:rPr lang="cs-CZ" sz="3200" dirty="0"/>
              <a:t>Znalost faulů = obrana proti manipulaci. Umožňuje argumenty rozpoznat, rozebrat a odmítnout.</a:t>
            </a:r>
          </a:p>
          <a:p>
            <a:pPr marL="571500" indent="-571500" fontAlgn="base">
              <a:buFont typeface="Arial" panose="020B0604020202020204" pitchFamily="34" charset="0"/>
              <a:buChar char="•"/>
            </a:pPr>
            <a:endParaRPr lang="cs-CZ" sz="3600" dirty="0"/>
          </a:p>
        </p:txBody>
      </p:sp>
    </p:spTree>
    <p:extLst>
      <p:ext uri="{BB962C8B-B14F-4D97-AF65-F5344CB8AC3E}">
        <p14:creationId xmlns:p14="http://schemas.microsoft.com/office/powerpoint/2010/main" val="222834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p:nvPr/>
        </p:nvSpPr>
        <p:spPr>
          <a:xfrm>
            <a:off x="533784" y="5039125"/>
            <a:ext cx="7772016" cy="2468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A5C57"/>
              </a:buClr>
              <a:buSzPts val="7200"/>
              <a:buFont typeface="Poppins"/>
              <a:buNone/>
            </a:pPr>
            <a:r>
              <a:rPr lang="sk-SK" sz="7200" b="1" i="0" u="none" strike="noStrike" cap="none" dirty="0">
                <a:solidFill>
                  <a:srgbClr val="DA5C57"/>
                </a:solidFill>
                <a:latin typeface="Poppins"/>
                <a:ea typeface="Poppins"/>
                <a:cs typeface="Poppins"/>
                <a:sym typeface="Poppins"/>
              </a:rPr>
              <a:t>DĚKUJI ZA POZORNOST!</a:t>
            </a:r>
            <a:endParaRPr dirty="0"/>
          </a:p>
        </p:txBody>
      </p:sp>
      <p:pic>
        <p:nvPicPr>
          <p:cNvPr id="387" name="Google Shape;387;p26"/>
          <p:cNvPicPr preferRelativeResize="0"/>
          <p:nvPr/>
        </p:nvPicPr>
        <p:blipFill rotWithShape="1">
          <a:blip r:embed="rId3">
            <a:alphaModFix/>
          </a:blip>
          <a:srcRect/>
          <a:stretch/>
        </p:blipFill>
        <p:spPr>
          <a:xfrm>
            <a:off x="8762999" y="654"/>
            <a:ext cx="9525001" cy="5653366"/>
          </a:xfrm>
          <a:prstGeom prst="rect">
            <a:avLst/>
          </a:prstGeom>
          <a:noFill/>
          <a:ln>
            <a:noFill/>
          </a:ln>
        </p:spPr>
      </p:pic>
      <p:sp>
        <p:nvSpPr>
          <p:cNvPr id="388" name="Google Shape;388;p26"/>
          <p:cNvSpPr/>
          <p:nvPr/>
        </p:nvSpPr>
        <p:spPr>
          <a:xfrm rot="5400000">
            <a:off x="11247108" y="3169909"/>
            <a:ext cx="4632980" cy="9601201"/>
          </a:xfrm>
          <a:prstGeom prst="rect">
            <a:avLst/>
          </a:prstGeom>
          <a:gradFill>
            <a:gsLst>
              <a:gs pos="0">
                <a:srgbClr val="DA5C57">
                  <a:alpha val="0"/>
                </a:srgbClr>
              </a:gs>
              <a:gs pos="86000">
                <a:srgbClr val="DA5C57"/>
              </a:gs>
              <a:gs pos="100000">
                <a:srgbClr val="DA5C57"/>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9" name="Google Shape;389;p26"/>
          <p:cNvPicPr preferRelativeResize="0"/>
          <p:nvPr/>
        </p:nvPicPr>
        <p:blipFill rotWithShape="1">
          <a:blip r:embed="rId4">
            <a:alphaModFix/>
          </a:blip>
          <a:srcRect/>
          <a:stretch/>
        </p:blipFill>
        <p:spPr>
          <a:xfrm>
            <a:off x="571884" y="862180"/>
            <a:ext cx="4895610" cy="2154068"/>
          </a:xfrm>
          <a:prstGeom prst="rect">
            <a:avLst/>
          </a:prstGeom>
          <a:noFill/>
          <a:ln>
            <a:noFill/>
          </a:ln>
        </p:spPr>
      </p:pic>
      <p:sp>
        <p:nvSpPr>
          <p:cNvPr id="390" name="Google Shape;390;p26"/>
          <p:cNvSpPr/>
          <p:nvPr/>
        </p:nvSpPr>
        <p:spPr>
          <a:xfrm>
            <a:off x="-990600" y="8722141"/>
            <a:ext cx="2514600" cy="2391436"/>
          </a:xfrm>
          <a:custGeom>
            <a:avLst/>
            <a:gdLst/>
            <a:ahLst/>
            <a:cxnLst/>
            <a:rect l="l" t="t" r="r" b="b"/>
            <a:pathLst>
              <a:path w="3251922" h="3251922" extrusionOk="0">
                <a:moveTo>
                  <a:pt x="0" y="0"/>
                </a:moveTo>
                <a:lnTo>
                  <a:pt x="3251922" y="0"/>
                </a:lnTo>
                <a:lnTo>
                  <a:pt x="3251922" y="3251922"/>
                </a:lnTo>
                <a:lnTo>
                  <a:pt x="0" y="3251922"/>
                </a:lnTo>
                <a:lnTo>
                  <a:pt x="0" y="0"/>
                </a:lnTo>
                <a:close/>
              </a:path>
            </a:pathLst>
          </a:custGeom>
          <a:blipFill rotWithShape="1">
            <a:blip r:embed="rId5">
              <a:alphaModFix/>
            </a:blip>
            <a:stretch>
              <a:fillRect/>
            </a:stretch>
          </a:blipFill>
          <a:ln>
            <a:noFill/>
          </a:ln>
        </p:spPr>
        <p:txBody>
          <a:bodyPr/>
          <a:lstStyle/>
          <a:p>
            <a:endParaRPr lang="cs-CZ"/>
          </a:p>
        </p:txBody>
      </p:sp>
      <p:pic>
        <p:nvPicPr>
          <p:cNvPr id="391" name="Google Shape;391;p26"/>
          <p:cNvPicPr preferRelativeResize="0"/>
          <p:nvPr/>
        </p:nvPicPr>
        <p:blipFill rotWithShape="1">
          <a:blip r:embed="rId6">
            <a:alphaModFix/>
          </a:blip>
          <a:srcRect/>
          <a:stretch/>
        </p:blipFill>
        <p:spPr>
          <a:xfrm>
            <a:off x="631409" y="3394439"/>
            <a:ext cx="2664241" cy="619155"/>
          </a:xfrm>
          <a:prstGeom prst="rect">
            <a:avLst/>
          </a:prstGeom>
          <a:noFill/>
          <a:ln>
            <a:noFill/>
          </a:ln>
        </p:spPr>
      </p:pic>
      <p:pic>
        <p:nvPicPr>
          <p:cNvPr id="392" name="Google Shape;392;p26"/>
          <p:cNvPicPr preferRelativeResize="0"/>
          <p:nvPr/>
        </p:nvPicPr>
        <p:blipFill rotWithShape="1">
          <a:blip r:embed="rId7">
            <a:alphaModFix/>
          </a:blip>
          <a:srcRect/>
          <a:stretch/>
        </p:blipFill>
        <p:spPr>
          <a:xfrm>
            <a:off x="3886200" y="3314700"/>
            <a:ext cx="2286000" cy="7078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457200" y="966300"/>
            <a:ext cx="16154400" cy="246270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sk-SK" sz="7200">
                <a:solidFill>
                  <a:schemeClr val="lt1"/>
                </a:solidFill>
                <a:latin typeface="Poppins Black"/>
                <a:ea typeface="Poppins Black"/>
                <a:cs typeface="Poppins Black"/>
                <a:sym typeface="Poppins Black"/>
              </a:rPr>
              <a:t>Co pro vás znamená </a:t>
            </a:r>
            <a:endParaRPr sz="7200">
              <a:solidFill>
                <a:schemeClr val="lt1"/>
              </a:solidFill>
              <a:latin typeface="Poppins Black"/>
              <a:ea typeface="Poppins Black"/>
              <a:cs typeface="Poppins Black"/>
              <a:sym typeface="Poppins Black"/>
            </a:endParaRPr>
          </a:p>
          <a:p>
            <a:pPr marL="0" marR="0" lvl="0" indent="0" algn="l" rtl="0">
              <a:lnSpc>
                <a:spcPct val="122222"/>
              </a:lnSpc>
              <a:spcBef>
                <a:spcPts val="0"/>
              </a:spcBef>
              <a:spcAft>
                <a:spcPts val="0"/>
              </a:spcAft>
              <a:buNone/>
            </a:pPr>
            <a:r>
              <a:rPr lang="sk-SK" sz="7200">
                <a:solidFill>
                  <a:schemeClr val="lt1"/>
                </a:solidFill>
                <a:latin typeface="Poppins Black"/>
                <a:ea typeface="Poppins Black"/>
                <a:cs typeface="Poppins Black"/>
                <a:sym typeface="Poppins Black"/>
              </a:rPr>
              <a:t>kritické myšení?</a:t>
            </a:r>
            <a:endParaRPr sz="7200" b="1" i="0" u="none" strike="noStrike" cap="none">
              <a:solidFill>
                <a:schemeClr val="lt1"/>
              </a:solidFill>
              <a:latin typeface="Montserrat Medium"/>
              <a:ea typeface="Montserrat Medium"/>
              <a:cs typeface="Montserrat Medium"/>
              <a:sym typeface="Montserrat Medium"/>
            </a:endParaRPr>
          </a:p>
        </p:txBody>
      </p:sp>
      <p:sp>
        <p:nvSpPr>
          <p:cNvPr id="110" name="Google Shape;110;p3"/>
          <p:cNvSpPr/>
          <p:nvPr/>
        </p:nvSpPr>
        <p:spPr>
          <a:xfrm>
            <a:off x="1420362" y="3777446"/>
            <a:ext cx="13531314" cy="5016718"/>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pl-PL" sz="4000" dirty="0"/>
              <a:t>Je to jen módní slovo? Buzzword, který dobře zní?</a:t>
            </a:r>
          </a:p>
          <a:p>
            <a:pPr marL="457200" indent="-457200">
              <a:buFont typeface="Arial" panose="020B0604020202020204" pitchFamily="34" charset="0"/>
              <a:buChar char="•"/>
            </a:pPr>
            <a:r>
              <a:rPr lang="pl-PL" sz="4000" dirty="0"/>
              <a:t>Nebo spíš odborný pojem – terminus technicus?</a:t>
            </a:r>
          </a:p>
          <a:p>
            <a:pPr marL="457200" indent="-457200">
              <a:buFont typeface="Arial" panose="020B0604020202020204" pitchFamily="34" charset="0"/>
              <a:buChar char="•"/>
            </a:pPr>
            <a:r>
              <a:rPr lang="pl-PL" sz="4000" dirty="0"/>
              <a:t>Kde a v jakých souvislostech se s tímto pojmem setkáváte?</a:t>
            </a:r>
          </a:p>
          <a:p>
            <a:pPr marL="457200" indent="-457200">
              <a:buFont typeface="Arial" panose="020B0604020202020204" pitchFamily="34" charset="0"/>
              <a:buChar char="•"/>
            </a:pPr>
            <a:r>
              <a:rPr lang="pl-PL" sz="4000" dirty="0"/>
              <a:t>Myslíte si, že je to nový termín, nebo tu s námi byl vždy?</a:t>
            </a:r>
          </a:p>
          <a:p>
            <a:pPr marL="457200" indent="-457200">
              <a:buFont typeface="Arial" panose="020B0604020202020204" pitchFamily="34" charset="0"/>
              <a:buChar char="•"/>
            </a:pPr>
            <a:r>
              <a:rPr lang="pl-PL" sz="4000" dirty="0"/>
              <a:t>Znamená „kriticky myslet“ automaticky „myslet správně“?</a:t>
            </a:r>
          </a:p>
          <a:p>
            <a:pPr marL="457200" indent="-457200">
              <a:buFont typeface="Arial" panose="020B0604020202020204" pitchFamily="34" charset="0"/>
              <a:buChar char="•"/>
            </a:pPr>
            <a:r>
              <a:rPr lang="pl-PL" sz="4000" dirty="0"/>
              <a:t>Platí, že čím je človek vzdělanější, tím má vyšší úroveň kritického myšlení?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Shape 376"/>
        <p:cNvGrpSpPr/>
        <p:nvPr/>
      </p:nvGrpSpPr>
      <p:grpSpPr>
        <a:xfrm>
          <a:off x="0" y="0"/>
          <a:ext cx="0" cy="0"/>
          <a:chOff x="0" y="0"/>
          <a:chExt cx="0" cy="0"/>
        </a:xfrm>
      </p:grpSpPr>
      <p:sp>
        <p:nvSpPr>
          <p:cNvPr id="377" name="Google Shape;377;p25"/>
          <p:cNvSpPr/>
          <p:nvPr/>
        </p:nvSpPr>
        <p:spPr>
          <a:xfrm>
            <a:off x="14275902" y="9258300"/>
            <a:ext cx="7783998" cy="22098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12864794" y="7762648"/>
            <a:ext cx="2222137" cy="2222137"/>
          </a:xfrm>
          <a:custGeom>
            <a:avLst/>
            <a:gdLst/>
            <a:ahLst/>
            <a:cxnLst/>
            <a:rect l="l" t="t" r="r" b="b"/>
            <a:pathLst>
              <a:path w="2222137" h="2222137" extrusionOk="0">
                <a:moveTo>
                  <a:pt x="0" y="0"/>
                </a:moveTo>
                <a:lnTo>
                  <a:pt x="2222136" y="0"/>
                </a:lnTo>
                <a:lnTo>
                  <a:pt x="2222136" y="2222136"/>
                </a:lnTo>
                <a:lnTo>
                  <a:pt x="0" y="2222136"/>
                </a:lnTo>
                <a:lnTo>
                  <a:pt x="0" y="0"/>
                </a:lnTo>
                <a:close/>
              </a:path>
            </a:pathLst>
          </a:custGeom>
          <a:blipFill rotWithShape="1">
            <a:blip r:embed="rId3">
              <a:alphaModFix/>
            </a:blip>
            <a:stretch>
              <a:fillRect/>
            </a:stretch>
          </a:blipFill>
          <a:ln>
            <a:noFill/>
          </a:ln>
        </p:spPr>
        <p:txBody>
          <a:bodyPr/>
          <a:lstStyle/>
          <a:p>
            <a:endParaRPr lang="cs-CZ"/>
          </a:p>
        </p:txBody>
      </p:sp>
      <p:sp>
        <p:nvSpPr>
          <p:cNvPr id="381" name="Google Shape;381;p25"/>
          <p:cNvSpPr/>
          <p:nvPr/>
        </p:nvSpPr>
        <p:spPr>
          <a:xfrm>
            <a:off x="695325" y="2133600"/>
            <a:ext cx="38100" cy="82296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brázek 1">
            <a:extLst>
              <a:ext uri="{FF2B5EF4-FFF2-40B4-BE49-F238E27FC236}">
                <a16:creationId xmlns:a16="http://schemas.microsoft.com/office/drawing/2014/main" id="{336DD687-E544-41C2-8629-24EABC6C97DC}"/>
              </a:ext>
            </a:extLst>
          </p:cNvPr>
          <p:cNvPicPr>
            <a:picLocks noChangeAspect="1"/>
          </p:cNvPicPr>
          <p:nvPr/>
        </p:nvPicPr>
        <p:blipFill>
          <a:blip r:embed="rId4"/>
          <a:stretch>
            <a:fillRect/>
          </a:stretch>
        </p:blipFill>
        <p:spPr>
          <a:xfrm>
            <a:off x="1569308" y="736771"/>
            <a:ext cx="15149384" cy="85215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58"/>
        <p:cNvGrpSpPr/>
        <p:nvPr/>
      </p:nvGrpSpPr>
      <p:grpSpPr>
        <a:xfrm>
          <a:off x="0" y="0"/>
          <a:ext cx="0" cy="0"/>
          <a:chOff x="0" y="0"/>
          <a:chExt cx="0" cy="0"/>
        </a:xfrm>
      </p:grpSpPr>
      <p:sp>
        <p:nvSpPr>
          <p:cNvPr id="159" name="Google Shape;159;p7"/>
          <p:cNvSpPr/>
          <p:nvPr/>
        </p:nvSpPr>
        <p:spPr>
          <a:xfrm>
            <a:off x="16687800" y="8382000"/>
            <a:ext cx="1905000" cy="1905000"/>
          </a:xfrm>
          <a:custGeom>
            <a:avLst/>
            <a:gdLst/>
            <a:ahLst/>
            <a:cxnLst/>
            <a:rect l="l" t="t" r="r" b="b"/>
            <a:pathLst>
              <a:path w="3251922" h="3251922" extrusionOk="0">
                <a:moveTo>
                  <a:pt x="0" y="0"/>
                </a:moveTo>
                <a:lnTo>
                  <a:pt x="3251922" y="0"/>
                </a:lnTo>
                <a:lnTo>
                  <a:pt x="3251922" y="3251922"/>
                </a:lnTo>
                <a:lnTo>
                  <a:pt x="0" y="3251922"/>
                </a:lnTo>
                <a:lnTo>
                  <a:pt x="0" y="0"/>
                </a:lnTo>
                <a:close/>
              </a:path>
            </a:pathLst>
          </a:custGeom>
          <a:blipFill rotWithShape="1">
            <a:blip r:embed="rId3">
              <a:alphaModFix/>
            </a:blip>
            <a:stretch>
              <a:fillRect/>
            </a:stretch>
          </a:blipFill>
          <a:ln>
            <a:noFill/>
          </a:ln>
        </p:spPr>
        <p:txBody>
          <a:bodyPr/>
          <a:lstStyle/>
          <a:p>
            <a:endParaRPr lang="cs-CZ" dirty="0"/>
          </a:p>
        </p:txBody>
      </p:sp>
      <p:sp>
        <p:nvSpPr>
          <p:cNvPr id="160" name="Google Shape;160;p7"/>
          <p:cNvSpPr/>
          <p:nvPr/>
        </p:nvSpPr>
        <p:spPr>
          <a:xfrm>
            <a:off x="17640300" y="24384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704850" y="-342900"/>
            <a:ext cx="2264100" cy="113919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object 2">
            <a:extLst>
              <a:ext uri="{FF2B5EF4-FFF2-40B4-BE49-F238E27FC236}">
                <a16:creationId xmlns:a16="http://schemas.microsoft.com/office/drawing/2014/main" id="{547D6C13-0CDE-4D60-AC32-F65BF585A51B}"/>
              </a:ext>
            </a:extLst>
          </p:cNvPr>
          <p:cNvPicPr/>
          <p:nvPr/>
        </p:nvPicPr>
        <p:blipFill>
          <a:blip r:embed="rId4" cstate="print"/>
          <a:stretch>
            <a:fillRect/>
          </a:stretch>
        </p:blipFill>
        <p:spPr>
          <a:xfrm>
            <a:off x="1559250" y="420131"/>
            <a:ext cx="15380833" cy="93911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59"/>
        <p:cNvGrpSpPr/>
        <p:nvPr/>
      </p:nvGrpSpPr>
      <p:grpSpPr>
        <a:xfrm>
          <a:off x="0" y="0"/>
          <a:ext cx="0" cy="0"/>
          <a:chOff x="0" y="0"/>
          <a:chExt cx="0" cy="0"/>
        </a:xfrm>
      </p:grpSpPr>
      <p:sp>
        <p:nvSpPr>
          <p:cNvPr id="260" name="Google Shape;260;p16"/>
          <p:cNvSpPr/>
          <p:nvPr/>
        </p:nvSpPr>
        <p:spPr>
          <a:xfrm>
            <a:off x="1691917" y="-552450"/>
            <a:ext cx="7620000" cy="113919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txBox="1"/>
          <p:nvPr/>
        </p:nvSpPr>
        <p:spPr>
          <a:xfrm>
            <a:off x="2704388" y="1606840"/>
            <a:ext cx="5595058" cy="627864"/>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sk-SK" sz="3400" b="1" i="0" u="none" strike="noStrike" cap="none" dirty="0">
                <a:solidFill>
                  <a:srgbClr val="202020"/>
                </a:solidFill>
                <a:latin typeface="Poppins"/>
                <a:ea typeface="Poppins"/>
                <a:cs typeface="Poppins"/>
                <a:sym typeface="Poppins"/>
              </a:rPr>
              <a:t>FAKTA</a:t>
            </a:r>
            <a:endParaRPr sz="3400" b="1" i="0" u="none" strike="noStrike" cap="none" dirty="0">
              <a:solidFill>
                <a:srgbClr val="202020"/>
              </a:solidFill>
              <a:latin typeface="Poppins"/>
              <a:ea typeface="Poppins"/>
              <a:cs typeface="Poppins"/>
              <a:sym typeface="Poppins"/>
            </a:endParaRPr>
          </a:p>
        </p:txBody>
      </p:sp>
      <p:sp>
        <p:nvSpPr>
          <p:cNvPr id="262" name="Google Shape;262;p16"/>
          <p:cNvSpPr txBox="1"/>
          <p:nvPr/>
        </p:nvSpPr>
        <p:spPr>
          <a:xfrm>
            <a:off x="2704388" y="2374082"/>
            <a:ext cx="5595058" cy="387798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sk-SK" sz="2800" dirty="0" err="1">
                <a:solidFill>
                  <a:schemeClr val="dk1"/>
                </a:solidFill>
                <a:latin typeface="Poppins"/>
                <a:ea typeface="Poppins"/>
                <a:cs typeface="Poppins"/>
                <a:sym typeface="Poppins"/>
              </a:rPr>
              <a:t>Fakta</a:t>
            </a:r>
            <a:r>
              <a:rPr lang="sk-SK" sz="2800"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jsou</a:t>
            </a:r>
            <a:r>
              <a:rPr lang="sk-SK" sz="2800" b="0" i="0" u="none" strike="noStrike" cap="none" dirty="0">
                <a:solidFill>
                  <a:schemeClr val="dk1"/>
                </a:solidFill>
                <a:latin typeface="Poppins"/>
                <a:ea typeface="Poppins"/>
                <a:cs typeface="Poppins"/>
                <a:sym typeface="Poppins"/>
              </a:rPr>
              <a:t> realitou, </a:t>
            </a:r>
            <a:r>
              <a:rPr lang="sk-SK" sz="2800" b="0" i="0" u="none" strike="noStrike" cap="none" dirty="0" err="1">
                <a:solidFill>
                  <a:schemeClr val="dk1"/>
                </a:solidFill>
                <a:latin typeface="Poppins"/>
                <a:ea typeface="Poppins"/>
                <a:cs typeface="Poppins"/>
                <a:sym typeface="Poppins"/>
              </a:rPr>
              <a:t>tedy</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něčím</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co</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skutečně</a:t>
            </a:r>
            <a:r>
              <a:rPr lang="sk-SK" sz="2800" b="0" i="0" u="none" strike="noStrike" cap="none" dirty="0">
                <a:solidFill>
                  <a:schemeClr val="dk1"/>
                </a:solidFill>
                <a:latin typeface="Poppins"/>
                <a:ea typeface="Poppins"/>
                <a:cs typeface="Poppins"/>
                <a:sym typeface="Poppins"/>
              </a:rPr>
              <a:t> existuje. </a:t>
            </a:r>
            <a:r>
              <a:rPr lang="sk-SK" sz="2800" b="0" i="0" u="none" strike="noStrike" cap="none" dirty="0" err="1">
                <a:solidFill>
                  <a:schemeClr val="dk1"/>
                </a:solidFill>
                <a:latin typeface="Poppins"/>
                <a:ea typeface="Poppins"/>
                <a:cs typeface="Poppins"/>
                <a:sym typeface="Poppins"/>
              </a:rPr>
              <a:t>Jsou</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prokázaná</a:t>
            </a:r>
            <a:r>
              <a:rPr lang="sk-SK" sz="2800" b="0" i="0" u="none" strike="noStrike" cap="none" dirty="0">
                <a:solidFill>
                  <a:schemeClr val="dk1"/>
                </a:solidFill>
                <a:latin typeface="Poppins"/>
                <a:ea typeface="Poppins"/>
                <a:cs typeface="Poppins"/>
                <a:sym typeface="Poppins"/>
              </a:rPr>
              <a:t>, pravdivá a </a:t>
            </a:r>
            <a:r>
              <a:rPr lang="sk-SK" sz="2800" b="0" i="0" u="none" strike="noStrike" cap="none" dirty="0" err="1">
                <a:solidFill>
                  <a:schemeClr val="dk1"/>
                </a:solidFill>
                <a:latin typeface="Poppins"/>
                <a:ea typeface="Poppins"/>
                <a:cs typeface="Poppins"/>
                <a:sym typeface="Poppins"/>
              </a:rPr>
              <a:t>nepodléhají</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interpretaci</a:t>
            </a:r>
            <a:r>
              <a:rPr lang="sk-SK" sz="2800" b="0" i="0" u="none" strike="noStrike" cap="none" dirty="0">
                <a:solidFill>
                  <a:schemeClr val="dk1"/>
                </a:solidFill>
                <a:latin typeface="Poppins"/>
                <a:ea typeface="Poppins"/>
                <a:cs typeface="Poppins"/>
                <a:sym typeface="Poppins"/>
              </a:rPr>
              <a:t>.</a:t>
            </a:r>
          </a:p>
          <a:p>
            <a:pPr marL="0" marR="0" lvl="0" indent="0" algn="l" rtl="0">
              <a:lnSpc>
                <a:spcPct val="150000"/>
              </a:lnSpc>
              <a:spcBef>
                <a:spcPts val="0"/>
              </a:spcBef>
              <a:spcAft>
                <a:spcPts val="0"/>
              </a:spcAft>
              <a:buNone/>
            </a:pPr>
            <a:r>
              <a:rPr lang="sk-SK" sz="2800" b="0" i="0" u="none" strike="noStrike" cap="none" dirty="0" err="1">
                <a:solidFill>
                  <a:schemeClr val="dk1"/>
                </a:solidFill>
                <a:latin typeface="Poppins"/>
                <a:ea typeface="Poppins"/>
                <a:cs typeface="Poppins"/>
                <a:sym typeface="Poppins"/>
              </a:rPr>
              <a:t>Ať</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se</a:t>
            </a:r>
            <a:r>
              <a:rPr lang="sk-SK" sz="2800" b="0" i="0" u="none" strike="noStrike" cap="none" dirty="0">
                <a:solidFill>
                  <a:schemeClr val="dk1"/>
                </a:solidFill>
                <a:latin typeface="Poppins"/>
                <a:ea typeface="Poppins"/>
                <a:cs typeface="Poppins"/>
                <a:sym typeface="Poppins"/>
              </a:rPr>
              <a:t> nám </a:t>
            </a:r>
            <a:r>
              <a:rPr lang="sk-SK" sz="2800" b="0" i="0" u="none" strike="noStrike" cap="none" dirty="0" err="1">
                <a:solidFill>
                  <a:schemeClr val="dk1"/>
                </a:solidFill>
                <a:latin typeface="Poppins"/>
                <a:ea typeface="Poppins"/>
                <a:cs typeface="Poppins"/>
                <a:sym typeface="Poppins"/>
              </a:rPr>
              <a:t>líbí</a:t>
            </a:r>
            <a:r>
              <a:rPr lang="sk-SK" sz="2800" b="0" i="0" u="none" strike="noStrike" cap="none" dirty="0">
                <a:solidFill>
                  <a:schemeClr val="dk1"/>
                </a:solidFill>
                <a:latin typeface="Poppins"/>
                <a:ea typeface="Poppins"/>
                <a:cs typeface="Poppins"/>
                <a:sym typeface="Poppins"/>
              </a:rPr>
              <a:t> nebo </a:t>
            </a:r>
            <a:r>
              <a:rPr lang="sk-SK" sz="2800" b="0" i="0" u="none" strike="noStrike" cap="none" dirty="0" err="1">
                <a:solidFill>
                  <a:schemeClr val="dk1"/>
                </a:solidFill>
                <a:latin typeface="Poppins"/>
                <a:ea typeface="Poppins"/>
                <a:cs typeface="Poppins"/>
                <a:sym typeface="Poppins"/>
              </a:rPr>
              <a:t>ne</a:t>
            </a:r>
            <a:r>
              <a:rPr lang="sk-SK" sz="2800" b="0" i="0" u="none" strike="noStrike" cap="none" dirty="0">
                <a:solidFill>
                  <a:schemeClr val="dk1"/>
                </a:solidFill>
                <a:latin typeface="Poppins"/>
                <a:ea typeface="Poppins"/>
                <a:cs typeface="Poppins"/>
                <a:sym typeface="Poppins"/>
              </a:rPr>
              <a:t>, </a:t>
            </a:r>
            <a:r>
              <a:rPr lang="sk-SK" sz="2800" b="0" i="0" u="none" strike="noStrike" cap="none" dirty="0" err="1">
                <a:solidFill>
                  <a:schemeClr val="dk1"/>
                </a:solidFill>
                <a:latin typeface="Poppins"/>
                <a:ea typeface="Poppins"/>
                <a:cs typeface="Poppins"/>
                <a:sym typeface="Poppins"/>
              </a:rPr>
              <a:t>jejich</a:t>
            </a:r>
            <a:r>
              <a:rPr lang="sk-SK" sz="2800" b="0" i="0" u="none" strike="noStrike" cap="none" dirty="0">
                <a:solidFill>
                  <a:schemeClr val="dk1"/>
                </a:solidFill>
                <a:latin typeface="Poppins"/>
                <a:ea typeface="Poppins"/>
                <a:cs typeface="Poppins"/>
                <a:sym typeface="Poppins"/>
              </a:rPr>
              <a:t> podstatu </a:t>
            </a:r>
            <a:r>
              <a:rPr lang="sk-SK" sz="2800" b="0" i="0" u="none" strike="noStrike" cap="none" dirty="0" err="1">
                <a:solidFill>
                  <a:schemeClr val="dk1"/>
                </a:solidFill>
                <a:latin typeface="Poppins"/>
                <a:ea typeface="Poppins"/>
                <a:cs typeface="Poppins"/>
                <a:sym typeface="Poppins"/>
              </a:rPr>
              <a:t>nezměníme</a:t>
            </a:r>
            <a:r>
              <a:rPr lang="sk-SK" sz="2800" b="0" i="0" u="none" strike="noStrike" cap="none" dirty="0">
                <a:solidFill>
                  <a:schemeClr val="dk1"/>
                </a:solidFill>
                <a:latin typeface="Poppins"/>
                <a:ea typeface="Poppins"/>
                <a:cs typeface="Poppins"/>
                <a:sym typeface="Poppins"/>
              </a:rPr>
              <a:t>.</a:t>
            </a:r>
          </a:p>
        </p:txBody>
      </p:sp>
      <p:sp>
        <p:nvSpPr>
          <p:cNvPr id="263" name="Google Shape;263;p16"/>
          <p:cNvSpPr txBox="1"/>
          <p:nvPr/>
        </p:nvSpPr>
        <p:spPr>
          <a:xfrm>
            <a:off x="10324388" y="4808838"/>
            <a:ext cx="5595058" cy="627864"/>
          </a:xfrm>
          <a:prstGeom prst="rect">
            <a:avLst/>
          </a:prstGeom>
          <a:noFill/>
          <a:ln>
            <a:noFill/>
          </a:ln>
        </p:spPr>
        <p:txBody>
          <a:bodyPr spcFirstLastPara="1" wrap="square" lIns="0" tIns="0" rIns="0" bIns="0" anchor="t" anchorCtr="0">
            <a:spAutoFit/>
          </a:bodyPr>
          <a:lstStyle/>
          <a:p>
            <a:pPr marL="0" marR="0" lvl="0" indent="0" algn="l" rtl="0">
              <a:lnSpc>
                <a:spcPct val="119970"/>
              </a:lnSpc>
              <a:spcBef>
                <a:spcPts val="0"/>
              </a:spcBef>
              <a:spcAft>
                <a:spcPts val="0"/>
              </a:spcAft>
              <a:buNone/>
            </a:pPr>
            <a:r>
              <a:rPr lang="sk-SK" sz="3400" b="1" i="0" u="none" strike="noStrike" cap="none" dirty="0">
                <a:solidFill>
                  <a:srgbClr val="202020"/>
                </a:solidFill>
                <a:latin typeface="Poppins"/>
                <a:ea typeface="Poppins"/>
                <a:cs typeface="Poppins"/>
                <a:sym typeface="Poppins"/>
              </a:rPr>
              <a:t>NÁZORY</a:t>
            </a:r>
            <a:endParaRPr sz="3400" b="1" i="0" u="none" strike="noStrike" cap="none" dirty="0">
              <a:solidFill>
                <a:srgbClr val="202020"/>
              </a:solidFill>
              <a:latin typeface="Poppins"/>
              <a:ea typeface="Poppins"/>
              <a:cs typeface="Poppins"/>
              <a:sym typeface="Poppins"/>
            </a:endParaRPr>
          </a:p>
        </p:txBody>
      </p:sp>
      <p:sp>
        <p:nvSpPr>
          <p:cNvPr id="264" name="Google Shape;264;p16"/>
          <p:cNvSpPr txBox="1"/>
          <p:nvPr/>
        </p:nvSpPr>
        <p:spPr>
          <a:xfrm>
            <a:off x="10324388" y="5448300"/>
            <a:ext cx="6041469" cy="258532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cs-CZ" sz="2800" b="0" i="0" u="none" strike="noStrike" cap="none">
                <a:solidFill>
                  <a:srgbClr val="202020"/>
                </a:solidFill>
                <a:latin typeface="Poppins"/>
                <a:ea typeface="Poppins"/>
                <a:cs typeface="Poppins"/>
                <a:sym typeface="Poppins"/>
              </a:rPr>
              <a:t>Názory jsou naproti tomu určitými osobními pohledy, postoji nebo hodnoceními, a jejich povaha může být zcela subjektivní.</a:t>
            </a:r>
            <a:endParaRPr lang="cs-CZ" sz="2800" b="0" i="0" u="none" strike="noStrike" cap="none" dirty="0">
              <a:solidFill>
                <a:srgbClr val="202020"/>
              </a:solidFill>
              <a:latin typeface="Poppins"/>
              <a:ea typeface="Poppins"/>
              <a:cs typeface="Poppins"/>
              <a:sym typeface="Poppins"/>
            </a:endParaRPr>
          </a:p>
        </p:txBody>
      </p:sp>
      <p:sp>
        <p:nvSpPr>
          <p:cNvPr id="265" name="Google Shape;265;p16"/>
          <p:cNvSpPr/>
          <p:nvPr/>
        </p:nvSpPr>
        <p:spPr>
          <a:xfrm>
            <a:off x="17630775" y="2490788"/>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457200" y="966300"/>
            <a:ext cx="16154400" cy="135178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dirty="0">
                <a:solidFill>
                  <a:schemeClr val="lt1"/>
                </a:solidFill>
                <a:latin typeface="Poppins Black"/>
                <a:ea typeface="Montserrat Medium"/>
                <a:cs typeface="Poppins Black"/>
                <a:sym typeface="Poppins Black"/>
              </a:rPr>
              <a:t>Rychlé a pomalé myšlení</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52367" y="3814301"/>
            <a:ext cx="15585722" cy="5509200"/>
          </a:xfrm>
          <a:prstGeom prst="rect">
            <a:avLst/>
          </a:prstGeom>
          <a:noFill/>
        </p:spPr>
        <p:txBody>
          <a:bodyPr wrap="square">
            <a:spAutoFit/>
          </a:bodyPr>
          <a:lstStyle/>
          <a:p>
            <a:r>
              <a:rPr lang="cs-CZ" sz="4400" b="1" dirty="0"/>
              <a:t>Dva typy kognitivní aktivity dle D. </a:t>
            </a:r>
            <a:r>
              <a:rPr lang="cs-CZ" sz="4400" b="1" dirty="0" err="1"/>
              <a:t>Kahnemana</a:t>
            </a:r>
            <a:r>
              <a:rPr lang="cs-CZ" sz="4400" b="1" dirty="0"/>
              <a:t>:</a:t>
            </a:r>
          </a:p>
          <a:p>
            <a:endParaRPr lang="cs-CZ" sz="4400" b="1" dirty="0"/>
          </a:p>
          <a:p>
            <a:pPr marL="571500" indent="-571500">
              <a:buFont typeface="Arial" panose="020B0604020202020204" pitchFamily="34" charset="0"/>
              <a:buChar char="•"/>
            </a:pPr>
            <a:r>
              <a:rPr lang="cs-CZ" sz="4400" dirty="0"/>
              <a:t>Rychlý systém pracuje rychle a instinktivně, je intuitivní a emocionální (propojuje nové informací s existujícími vzorci nebo myšlenkami, např. přečíst text na tabuli)</a:t>
            </a:r>
          </a:p>
          <a:p>
            <a:pPr marL="571500" indent="-571500">
              <a:buFont typeface="Arial" panose="020B0604020202020204" pitchFamily="34" charset="0"/>
              <a:buChar char="•"/>
            </a:pPr>
            <a:r>
              <a:rPr lang="cs-CZ" sz="4400" dirty="0"/>
              <a:t>Pomalý systém vyžaduje vědomou volbu a úsilí, je váhavé a logické, ale přitom cílené a precizní (vyžaduje logičtější reflexe a dovednosti, např. zaparkovat do řady aut)</a:t>
            </a:r>
          </a:p>
        </p:txBody>
      </p:sp>
    </p:spTree>
    <p:extLst>
      <p:ext uri="{BB962C8B-B14F-4D97-AF65-F5344CB8AC3E}">
        <p14:creationId xmlns:p14="http://schemas.microsoft.com/office/powerpoint/2010/main" val="204569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457200" y="966300"/>
            <a:ext cx="16154400" cy="135178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dirty="0">
                <a:solidFill>
                  <a:schemeClr val="lt1"/>
                </a:solidFill>
                <a:latin typeface="Poppins Black"/>
                <a:ea typeface="Montserrat Medium"/>
                <a:cs typeface="Poppins Black"/>
                <a:sym typeface="Poppins Black"/>
              </a:rPr>
              <a:t>Systém 1 – rychlé myšlení</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27654" y="3677725"/>
            <a:ext cx="15585722" cy="6740307"/>
          </a:xfrm>
          <a:prstGeom prst="rect">
            <a:avLst/>
          </a:prstGeom>
          <a:noFill/>
        </p:spPr>
        <p:txBody>
          <a:bodyPr wrap="square">
            <a:spAutoFit/>
          </a:bodyPr>
          <a:lstStyle/>
          <a:p>
            <a:pPr marL="571500" indent="-571500" fontAlgn="base">
              <a:buFont typeface="Arial" panose="020B0604020202020204" pitchFamily="34" charset="0"/>
              <a:buChar char="•"/>
            </a:pPr>
            <a:r>
              <a:rPr lang="cs-CZ" sz="3600" b="1" dirty="0"/>
              <a:t>Intuitivní, automatické, rychlé a bez námahy</a:t>
            </a:r>
          </a:p>
          <a:p>
            <a:pPr marL="571500" indent="-571500" fontAlgn="base">
              <a:buFont typeface="Arial" panose="020B0604020202020204" pitchFamily="34" charset="0"/>
              <a:buChar char="•"/>
            </a:pPr>
            <a:r>
              <a:rPr lang="cs-CZ" sz="3600" dirty="0"/>
              <a:t>Funguje </a:t>
            </a:r>
            <a:r>
              <a:rPr lang="cs-CZ" sz="3600" b="1" dirty="0"/>
              <a:t>instinktivně</a:t>
            </a:r>
            <a:r>
              <a:rPr lang="cs-CZ" sz="3600" dirty="0"/>
              <a:t>, používá zkratky, stereotypy, emoce</a:t>
            </a:r>
          </a:p>
          <a:p>
            <a:pPr marL="571500" indent="-571500" fontAlgn="base">
              <a:buFont typeface="Arial" panose="020B0604020202020204" pitchFamily="34" charset="0"/>
              <a:buChar char="•"/>
            </a:pPr>
            <a:r>
              <a:rPr lang="cs-CZ" sz="3600" dirty="0"/>
              <a:t>Je to </a:t>
            </a:r>
            <a:r>
              <a:rPr lang="cs-CZ" sz="3600" b="1" dirty="0"/>
              <a:t>mozek „na autopilota“</a:t>
            </a:r>
            <a:r>
              <a:rPr lang="cs-CZ" sz="3600" dirty="0"/>
              <a:t> – </a:t>
            </a:r>
            <a:r>
              <a:rPr lang="cs-CZ" sz="3600" b="1" dirty="0"/>
              <a:t>plazí mozek</a:t>
            </a:r>
            <a:r>
              <a:rPr lang="cs-CZ" sz="3600" dirty="0"/>
              <a:t> + emoce</a:t>
            </a:r>
          </a:p>
          <a:p>
            <a:pPr marL="571500" indent="-571500" fontAlgn="base">
              <a:buFont typeface="Arial" panose="020B0604020202020204" pitchFamily="34" charset="0"/>
              <a:buChar char="•"/>
            </a:pPr>
            <a:r>
              <a:rPr lang="cs-CZ" sz="3600" b="1" dirty="0"/>
              <a:t>Plazí mozek</a:t>
            </a:r>
            <a:r>
              <a:rPr lang="cs-CZ" sz="3600" dirty="0"/>
              <a:t> (nejstarší část mozku, amygdala) řídí přežití – útěk, strach, reakci „</a:t>
            </a:r>
            <a:r>
              <a:rPr lang="cs-CZ" sz="3600" i="1" dirty="0"/>
              <a:t>bojuj nebo uteč</a:t>
            </a:r>
            <a:r>
              <a:rPr lang="cs-CZ" sz="3600" dirty="0"/>
              <a:t>“. Právě ona stojí za tím, že někdy reagujeme rychle a bez rozmyslu, ovládnou nás instinkty. </a:t>
            </a:r>
          </a:p>
          <a:p>
            <a:pPr marL="0" indent="0">
              <a:buNone/>
            </a:pPr>
            <a:r>
              <a:rPr lang="cs-CZ" sz="3600" b="1" dirty="0"/>
              <a:t>Příklady:</a:t>
            </a:r>
          </a:p>
          <a:p>
            <a:pPr marL="571500" indent="-571500" fontAlgn="base">
              <a:buFont typeface="Wingdings" panose="05000000000000000000" pitchFamily="2" charset="2"/>
              <a:buChar char="ü"/>
            </a:pPr>
            <a:r>
              <a:rPr lang="cs-CZ" sz="3600" dirty="0"/>
              <a:t>Když vidíte někoho běžet s batohem v knihovně, hned si řeknete: </a:t>
            </a:r>
            <a:r>
              <a:rPr lang="cs-CZ" sz="3600" i="1" dirty="0"/>
              <a:t>„Zloděj!“</a:t>
            </a:r>
            <a:endParaRPr lang="cs-CZ" sz="3600" dirty="0"/>
          </a:p>
          <a:p>
            <a:pPr marL="571500" indent="-571500" fontAlgn="base">
              <a:buFont typeface="Wingdings" panose="05000000000000000000" pitchFamily="2" charset="2"/>
              <a:buChar char="ü"/>
            </a:pPr>
            <a:r>
              <a:rPr lang="cs-CZ" sz="3600" dirty="0"/>
              <a:t>Znáte odpověď na otázku: </a:t>
            </a:r>
            <a:r>
              <a:rPr lang="cs-CZ" sz="3600" i="1" dirty="0"/>
              <a:t>„Kolik je 2 + 2?“ </a:t>
            </a:r>
            <a:r>
              <a:rPr lang="cs-CZ" sz="3600" dirty="0"/>
              <a:t>Bez přemýšlení.</a:t>
            </a:r>
          </a:p>
          <a:p>
            <a:pPr marL="571500" indent="-571500" fontAlgn="base">
              <a:buFont typeface="Wingdings" panose="05000000000000000000" pitchFamily="2" charset="2"/>
              <a:buChar char="ü"/>
            </a:pPr>
            <a:r>
              <a:rPr lang="cs-CZ" sz="3600" dirty="0"/>
              <a:t>Poznáte výpůjční pult, i když je jiný než u vás – váš mozek použil známý vzorec.</a:t>
            </a:r>
          </a:p>
        </p:txBody>
      </p:sp>
    </p:spTree>
    <p:extLst>
      <p:ext uri="{BB962C8B-B14F-4D97-AF65-F5344CB8AC3E}">
        <p14:creationId xmlns:p14="http://schemas.microsoft.com/office/powerpoint/2010/main" val="132287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104"/>
        <p:cNvGrpSpPr/>
        <p:nvPr/>
      </p:nvGrpSpPr>
      <p:grpSpPr>
        <a:xfrm>
          <a:off x="0" y="0"/>
          <a:ext cx="0" cy="0"/>
          <a:chOff x="0" y="0"/>
          <a:chExt cx="0" cy="0"/>
        </a:xfrm>
      </p:grpSpPr>
      <p:sp>
        <p:nvSpPr>
          <p:cNvPr id="105" name="Google Shape;105;p3"/>
          <p:cNvSpPr/>
          <p:nvPr/>
        </p:nvSpPr>
        <p:spPr>
          <a:xfrm>
            <a:off x="457200" y="24003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31722" y="617855"/>
            <a:ext cx="15814322" cy="2848002"/>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txBox="1"/>
          <p:nvPr/>
        </p:nvSpPr>
        <p:spPr>
          <a:xfrm>
            <a:off x="0" y="966300"/>
            <a:ext cx="16611600" cy="1351780"/>
          </a:xfrm>
          <a:prstGeom prst="rect">
            <a:avLst/>
          </a:prstGeom>
          <a:noFill/>
          <a:ln>
            <a:noFill/>
          </a:ln>
        </p:spPr>
        <p:txBody>
          <a:bodyPr spcFirstLastPara="1" wrap="square" lIns="0" tIns="0" rIns="0" bIns="0" anchor="t" anchorCtr="0">
            <a:spAutoFit/>
          </a:bodyPr>
          <a:lstStyle/>
          <a:p>
            <a:pPr marL="0" marR="0" lvl="0" indent="0" algn="l" rtl="0">
              <a:lnSpc>
                <a:spcPct val="122222"/>
              </a:lnSpc>
              <a:spcBef>
                <a:spcPts val="0"/>
              </a:spcBef>
              <a:spcAft>
                <a:spcPts val="0"/>
              </a:spcAft>
              <a:buNone/>
            </a:pPr>
            <a:r>
              <a:rPr lang="cs-CZ" sz="7200" b="1" dirty="0">
                <a:solidFill>
                  <a:schemeClr val="lt1"/>
                </a:solidFill>
                <a:latin typeface="Poppins Black"/>
                <a:ea typeface="Montserrat Medium"/>
                <a:cs typeface="Poppins Black"/>
                <a:sym typeface="Poppins Black"/>
              </a:rPr>
              <a:t>Systém 2 – pomalé myšlení</a:t>
            </a:r>
            <a:endParaRPr sz="7200" b="1" i="0" u="none" strike="noStrike" cap="none" dirty="0">
              <a:solidFill>
                <a:schemeClr val="lt1"/>
              </a:solidFill>
              <a:latin typeface="Montserrat Medium"/>
              <a:ea typeface="Montserrat Medium"/>
              <a:cs typeface="Montserrat Medium"/>
              <a:sym typeface="Montserrat Medium"/>
            </a:endParaRPr>
          </a:p>
        </p:txBody>
      </p:sp>
      <p:sp>
        <p:nvSpPr>
          <p:cNvPr id="9" name="TextovéPole 8">
            <a:extLst>
              <a:ext uri="{FF2B5EF4-FFF2-40B4-BE49-F238E27FC236}">
                <a16:creationId xmlns:a16="http://schemas.microsoft.com/office/drawing/2014/main" id="{78C2557C-A33A-4139-8BB1-FE2AA3B87B32}"/>
              </a:ext>
            </a:extLst>
          </p:cNvPr>
          <p:cNvSpPr txBox="1"/>
          <p:nvPr/>
        </p:nvSpPr>
        <p:spPr>
          <a:xfrm>
            <a:off x="1952367" y="3814301"/>
            <a:ext cx="15585722" cy="6186309"/>
          </a:xfrm>
          <a:prstGeom prst="rect">
            <a:avLst/>
          </a:prstGeom>
          <a:noFill/>
        </p:spPr>
        <p:txBody>
          <a:bodyPr wrap="square">
            <a:spAutoFit/>
          </a:bodyPr>
          <a:lstStyle/>
          <a:p>
            <a:pPr marL="571500" indent="-571500" fontAlgn="base">
              <a:buFont typeface="Arial" panose="020B0604020202020204" pitchFamily="34" charset="0"/>
              <a:buChar char="•"/>
            </a:pPr>
            <a:r>
              <a:rPr lang="cs-CZ" sz="4000" b="1" dirty="0"/>
              <a:t>Logické, vědomé, namáhavé a soustředěné</a:t>
            </a:r>
            <a:endParaRPr lang="cs-CZ" sz="4000" dirty="0"/>
          </a:p>
          <a:p>
            <a:pPr marL="571500" indent="-571500" fontAlgn="base">
              <a:buFont typeface="Arial" panose="020B0604020202020204" pitchFamily="34" charset="0"/>
              <a:buChar char="•"/>
            </a:pPr>
            <a:r>
              <a:rPr lang="cs-CZ" sz="4000" dirty="0"/>
              <a:t>Používáme ho, když </a:t>
            </a:r>
            <a:r>
              <a:rPr lang="cs-CZ" sz="4000" b="1" dirty="0"/>
              <a:t>musíme přemýšlet, zvažovat, analyzovat</a:t>
            </a:r>
            <a:endParaRPr lang="cs-CZ" sz="4000" dirty="0"/>
          </a:p>
          <a:p>
            <a:pPr marL="571500" indent="-571500" fontAlgn="base">
              <a:buFont typeface="Arial" panose="020B0604020202020204" pitchFamily="34" charset="0"/>
              <a:buChar char="•"/>
            </a:pPr>
            <a:r>
              <a:rPr lang="cs-CZ" sz="4000" dirty="0"/>
              <a:t>Vyžaduje </a:t>
            </a:r>
            <a:r>
              <a:rPr lang="cs-CZ" sz="4000" b="1" dirty="0"/>
              <a:t>energii a čas</a:t>
            </a:r>
            <a:r>
              <a:rPr lang="cs-CZ" sz="4000" dirty="0"/>
              <a:t>, proto jím mozek často šetří</a:t>
            </a:r>
            <a:br>
              <a:rPr lang="cs-CZ" sz="4000" dirty="0"/>
            </a:br>
            <a:endParaRPr lang="cs-CZ" sz="4000" dirty="0"/>
          </a:p>
          <a:p>
            <a:pPr marL="0" indent="0">
              <a:buNone/>
            </a:pPr>
            <a:r>
              <a:rPr lang="cs-CZ" sz="4000" b="1" dirty="0"/>
              <a:t>Příklady:</a:t>
            </a:r>
          </a:p>
          <a:p>
            <a:pPr marL="571500" indent="-571500" fontAlgn="base">
              <a:buFont typeface="Wingdings" panose="05000000000000000000" pitchFamily="2" charset="2"/>
              <a:buChar char="ü"/>
            </a:pPr>
            <a:r>
              <a:rPr lang="cs-CZ" sz="4000" dirty="0"/>
              <a:t>Vypočítejte z hlavy složitější příklad: </a:t>
            </a:r>
            <a:r>
              <a:rPr lang="cs-CZ" sz="4000" i="1" dirty="0"/>
              <a:t>„Kolik je 23 × 17?“</a:t>
            </a:r>
            <a:endParaRPr lang="cs-CZ" sz="4000" dirty="0"/>
          </a:p>
          <a:p>
            <a:pPr marL="571500" indent="-571500" fontAlgn="base">
              <a:buFont typeface="Wingdings" panose="05000000000000000000" pitchFamily="2" charset="2"/>
              <a:buChar char="ü"/>
            </a:pPr>
            <a:r>
              <a:rPr lang="cs-CZ" sz="4000" dirty="0"/>
              <a:t>Rozhodněte se, jak se postavit ke stížnosti čtenáře na chování kolegy</a:t>
            </a:r>
          </a:p>
          <a:p>
            <a:pPr marL="571500" indent="-571500" fontAlgn="base">
              <a:buFont typeface="Wingdings" panose="05000000000000000000" pitchFamily="2" charset="2"/>
              <a:buChar char="ü"/>
            </a:pPr>
            <a:r>
              <a:rPr lang="cs-CZ" sz="4000" dirty="0" err="1"/>
              <a:t>Vyhodnotťe</a:t>
            </a:r>
            <a:r>
              <a:rPr lang="cs-CZ" sz="4000" dirty="0"/>
              <a:t>, zda článek na internetu obsahuje dezinformace</a:t>
            </a:r>
          </a:p>
          <a:p>
            <a:pPr marL="571500" indent="-571500" fontAlgn="base">
              <a:buFont typeface="Arial" panose="020B0604020202020204" pitchFamily="34" charset="0"/>
              <a:buChar char="•"/>
            </a:pPr>
            <a:endParaRPr lang="cs-CZ" sz="3600" dirty="0"/>
          </a:p>
        </p:txBody>
      </p:sp>
    </p:spTree>
    <p:extLst>
      <p:ext uri="{BB962C8B-B14F-4D97-AF65-F5344CB8AC3E}">
        <p14:creationId xmlns:p14="http://schemas.microsoft.com/office/powerpoint/2010/main" val="2908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4"/>
        <p:cNvGrpSpPr/>
        <p:nvPr/>
      </p:nvGrpSpPr>
      <p:grpSpPr>
        <a:xfrm>
          <a:off x="0" y="0"/>
          <a:ext cx="0" cy="0"/>
          <a:chOff x="0" y="0"/>
          <a:chExt cx="0" cy="0"/>
        </a:xfrm>
      </p:grpSpPr>
      <p:sp>
        <p:nvSpPr>
          <p:cNvPr id="225" name="Google Shape;225;p13"/>
          <p:cNvSpPr/>
          <p:nvPr/>
        </p:nvSpPr>
        <p:spPr>
          <a:xfrm>
            <a:off x="876300" y="2552700"/>
            <a:ext cx="38100" cy="8229600"/>
          </a:xfrm>
          <a:prstGeom prst="rect">
            <a:avLst/>
          </a:prstGeom>
          <a:solidFill>
            <a:srgbClr val="20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261366" y="-438150"/>
            <a:ext cx="2552700" cy="4076700"/>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1842072" y="747833"/>
            <a:ext cx="12930018" cy="1354217"/>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8000" b="1" dirty="0">
                <a:solidFill>
                  <a:srgbClr val="202020"/>
                </a:solidFill>
                <a:latin typeface="Poppins Black"/>
                <a:ea typeface="Poppins Black"/>
                <a:cs typeface="Poppins Black"/>
                <a:sym typeface="Poppins Black"/>
              </a:rPr>
              <a:t>OTÁZKA PRVNÍ</a:t>
            </a:r>
            <a:endParaRPr sz="8000" b="1" i="0" u="none" strike="noStrike" cap="none" dirty="0">
              <a:solidFill>
                <a:srgbClr val="202020"/>
              </a:solidFill>
              <a:latin typeface="Poppins Black"/>
              <a:ea typeface="Poppins Black"/>
              <a:cs typeface="Poppins Black"/>
              <a:sym typeface="Poppins Black"/>
            </a:endParaRPr>
          </a:p>
        </p:txBody>
      </p:sp>
      <p:sp>
        <p:nvSpPr>
          <p:cNvPr id="233" name="Google Shape;233;p13"/>
          <p:cNvSpPr/>
          <p:nvPr/>
        </p:nvSpPr>
        <p:spPr>
          <a:xfrm>
            <a:off x="17849850" y="-53801"/>
            <a:ext cx="1447800" cy="10378901"/>
          </a:xfrm>
          <a:prstGeom prst="rect">
            <a:avLst/>
          </a:prstGeom>
          <a:solidFill>
            <a:srgbClr val="DA5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object 4">
            <a:extLst>
              <a:ext uri="{FF2B5EF4-FFF2-40B4-BE49-F238E27FC236}">
                <a16:creationId xmlns:a16="http://schemas.microsoft.com/office/drawing/2014/main" id="{FF4C265B-F6D1-4438-883B-86309AF2762B}"/>
              </a:ext>
            </a:extLst>
          </p:cNvPr>
          <p:cNvPicPr/>
          <p:nvPr/>
        </p:nvPicPr>
        <p:blipFill>
          <a:blip r:embed="rId3" cstate="print"/>
          <a:stretch>
            <a:fillRect/>
          </a:stretch>
        </p:blipFill>
        <p:spPr>
          <a:xfrm>
            <a:off x="11543270" y="1369206"/>
            <a:ext cx="5356972" cy="3492696"/>
          </a:xfrm>
          <a:prstGeom prst="rect">
            <a:avLst/>
          </a:prstGeom>
        </p:spPr>
      </p:pic>
      <p:sp>
        <p:nvSpPr>
          <p:cNvPr id="12" name="Google Shape;231;p13">
            <a:extLst>
              <a:ext uri="{FF2B5EF4-FFF2-40B4-BE49-F238E27FC236}">
                <a16:creationId xmlns:a16="http://schemas.microsoft.com/office/drawing/2014/main" id="{F65C06A1-5DDE-413E-9830-2593907D7DF8}"/>
              </a:ext>
            </a:extLst>
          </p:cNvPr>
          <p:cNvSpPr txBox="1"/>
          <p:nvPr/>
        </p:nvSpPr>
        <p:spPr>
          <a:xfrm>
            <a:off x="1842071" y="5550600"/>
            <a:ext cx="13138855" cy="28438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cs-CZ" sz="4400" b="0" i="0" u="none" strike="noStrike" cap="none" dirty="0">
                <a:solidFill>
                  <a:srgbClr val="595959"/>
                </a:solidFill>
                <a:latin typeface="Poppins"/>
                <a:ea typeface="Poppins"/>
                <a:cs typeface="Poppins"/>
                <a:sym typeface="Poppins"/>
              </a:rPr>
              <a:t>1. Baseballová pálka a míček stojí dohromady 1,10 dolarů. Pálka stojí o dolar víc než míček. Kolik centů stojí míček?</a:t>
            </a:r>
          </a:p>
        </p:txBody>
      </p:sp>
    </p:spTree>
    <p:extLst>
      <p:ext uri="{BB962C8B-B14F-4D97-AF65-F5344CB8AC3E}">
        <p14:creationId xmlns:p14="http://schemas.microsoft.com/office/powerpoint/2010/main" val="36989153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1009</Words>
  <Application>Microsoft Office PowerPoint</Application>
  <PresentationFormat>Vlastná</PresentationFormat>
  <Paragraphs>101</Paragraphs>
  <Slides>18</Slides>
  <Notes>18</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18</vt:i4>
      </vt:variant>
    </vt:vector>
  </HeadingPairs>
  <TitlesOfParts>
    <vt:vector size="27" baseType="lpstr">
      <vt:lpstr>Montserrat Medium</vt:lpstr>
      <vt:lpstr>Poppins ExtraBold</vt:lpstr>
      <vt:lpstr>Montserrat</vt:lpstr>
      <vt:lpstr>Poppins</vt:lpstr>
      <vt:lpstr>Calibri</vt:lpstr>
      <vt:lpstr>Wingdings</vt:lpstr>
      <vt:lpstr>Arial</vt:lpstr>
      <vt:lpstr>Poppins Black</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Baranko David</dc:creator>
  <cp:lastModifiedBy>Sickova Patricia</cp:lastModifiedBy>
  <cp:revision>16</cp:revision>
  <dcterms:created xsi:type="dcterms:W3CDTF">2006-08-16T00:00:00Z</dcterms:created>
  <dcterms:modified xsi:type="dcterms:W3CDTF">2025-10-27T08:58:41Z</dcterms:modified>
</cp:coreProperties>
</file>