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ExtraLight" pitchFamily="2" charset="-18"/>
      <p:regular r:id="rId17"/>
      <p:bold r:id="rId18"/>
      <p:italic r:id="rId19"/>
      <p:boldItalic r:id="rId20"/>
    </p:embeddedFont>
    <p:embeddedFont>
      <p:font typeface="Montserrat Medium" pitchFamily="2" charset="-18"/>
      <p:regular r:id="rId21"/>
      <p:bold r:id="rId22"/>
      <p:italic r:id="rId23"/>
      <p:boldItalic r:id="rId24"/>
    </p:embeddedFont>
    <p:embeddedFont>
      <p:font typeface="Poppins" panose="00000500000000000000" pitchFamily="2" charset="-18"/>
      <p:regular r:id="rId25"/>
      <p:bold r:id="rId26"/>
      <p:italic r:id="rId27"/>
      <p:boldItalic r:id="rId28"/>
    </p:embeddedFont>
    <p:embeddedFont>
      <p:font typeface="Poppins Black" panose="00000A00000000000000" pitchFamily="2" charset="-18"/>
      <p:bold r:id="rId29"/>
      <p:boldItalic r:id="rId30"/>
    </p:embeddedFont>
    <p:embeddedFont>
      <p:font typeface="Poppins ExtraBold" panose="00000900000000000000" pitchFamily="2" charset="-18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iA/E7+zMsM2RWPDvg7as4xkrq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">
  <p:cSld name="Obsah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/>
          <p:nvPr/>
        </p:nvSpPr>
        <p:spPr>
          <a:xfrm>
            <a:off x="2743200" y="25527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1028700" y="-1141095"/>
            <a:ext cx="3429000" cy="88392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"/>
          <p:cNvSpPr txBox="1"/>
          <p:nvPr/>
        </p:nvSpPr>
        <p:spPr>
          <a:xfrm>
            <a:off x="3548942" y="1190625"/>
            <a:ext cx="13022039" cy="112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Obsah</a:t>
            </a:r>
            <a:endParaRPr sz="8000" b="1">
              <a:solidFill>
                <a:srgbClr val="20202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" name="Google Shape;22;p14"/>
          <p:cNvSpPr txBox="1"/>
          <p:nvPr/>
        </p:nvSpPr>
        <p:spPr>
          <a:xfrm>
            <a:off x="5720642" y="3740158"/>
            <a:ext cx="5595058" cy="96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020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Lorem</a:t>
            </a:r>
            <a:endParaRPr sz="2800">
              <a:solidFill>
                <a:srgbClr val="2020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020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Ipsum</a:t>
            </a:r>
            <a:endParaRPr sz="2800">
              <a:solidFill>
                <a:srgbClr val="2020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/>
          <p:nvPr/>
        </p:nvSpPr>
        <p:spPr>
          <a:xfrm>
            <a:off x="0" y="605835"/>
            <a:ext cx="18280450" cy="2556465"/>
          </a:xfrm>
          <a:prstGeom prst="rect">
            <a:avLst/>
          </a:prstGeom>
          <a:gradFill>
            <a:gsLst>
              <a:gs pos="0">
                <a:srgbClr val="FC918C"/>
              </a:gs>
              <a:gs pos="68000">
                <a:srgbClr val="F4F4F4"/>
              </a:gs>
              <a:gs pos="100000">
                <a:srgbClr val="F4F4F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-57150" y="4422182"/>
            <a:ext cx="1028700" cy="6722067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2133600" y="4838700"/>
            <a:ext cx="14478000" cy="302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SOCIÁLNÍ INŽENÝRSTVÍ A PHISHING</a:t>
            </a:r>
            <a:endParaRPr sz="11975" b="1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30" y="793102"/>
            <a:ext cx="4967783" cy="218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9159" y="302620"/>
            <a:ext cx="3321642" cy="332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650" y="3385895"/>
            <a:ext cx="2416881" cy="56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0881" y="3385894"/>
            <a:ext cx="1813923" cy="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"/>
          <p:cNvSpPr txBox="1"/>
          <p:nvPr/>
        </p:nvSpPr>
        <p:spPr>
          <a:xfrm>
            <a:off x="2133600" y="8346058"/>
            <a:ext cx="8338258" cy="55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Jak</a:t>
            </a:r>
            <a:r>
              <a:rPr lang="en-US" sz="30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fungují</a:t>
            </a:r>
            <a:r>
              <a:rPr lang="en-US" sz="30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podvodníci</a:t>
            </a:r>
            <a:r>
              <a:rPr lang="en-US" sz="30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/>
        </p:nvSpPr>
        <p:spPr>
          <a:xfrm>
            <a:off x="533784" y="5720260"/>
            <a:ext cx="7772016" cy="246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A5C57"/>
              </a:buClr>
              <a:buSzPts val="7200"/>
              <a:buFont typeface="Poppins"/>
              <a:buNone/>
            </a:pPr>
            <a:r>
              <a:rPr lang="en-US" sz="7200" b="1" dirty="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DÍKY </a:t>
            </a:r>
            <a:br>
              <a:rPr lang="en-US" sz="7200" b="1" dirty="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7200" b="1" dirty="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ZA POZORNOS</a:t>
            </a:r>
            <a:r>
              <a:rPr lang="sk-SK" sz="7200" b="1" dirty="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7200" b="1" dirty="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dirty="0"/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999" y="654"/>
            <a:ext cx="9525001" cy="565336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/>
          <p:nvPr/>
        </p:nvSpPr>
        <p:spPr>
          <a:xfrm rot="5400000">
            <a:off x="11247108" y="3169909"/>
            <a:ext cx="4632980" cy="9601201"/>
          </a:xfrm>
          <a:prstGeom prst="rect">
            <a:avLst/>
          </a:prstGeom>
          <a:gradFill>
            <a:gsLst>
              <a:gs pos="0">
                <a:srgbClr val="DA5C57">
                  <a:alpha val="0"/>
                </a:srgbClr>
              </a:gs>
              <a:gs pos="86000">
                <a:srgbClr val="DA5C57"/>
              </a:gs>
              <a:gs pos="100000">
                <a:srgbClr val="DA5C5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84" y="862180"/>
            <a:ext cx="5349092" cy="23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/>
          <p:nvPr/>
        </p:nvSpPr>
        <p:spPr>
          <a:xfrm>
            <a:off x="-990600" y="8722141"/>
            <a:ext cx="2514600" cy="2391436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409" y="3749098"/>
            <a:ext cx="2664241" cy="6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6200" y="3749098"/>
            <a:ext cx="1999568" cy="619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/>
          <p:nvPr/>
        </p:nvSpPr>
        <p:spPr>
          <a:xfrm>
            <a:off x="-1" y="0"/>
            <a:ext cx="18283427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>
          <a:xfrm>
            <a:off x="1061356" y="835783"/>
            <a:ext cx="5460741" cy="835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libri"/>
              <a:buNone/>
            </a:pPr>
            <a:r>
              <a:rPr lang="en-US" sz="7200" b="1" dirty="0">
                <a:latin typeface="Poppins" panose="00000500000000000000" pitchFamily="2" charset="-18"/>
                <a:cs typeface="Poppins" panose="00000500000000000000" pitchFamily="2" charset="-18"/>
              </a:rPr>
              <a:t>Co je </a:t>
            </a:r>
            <a:r>
              <a:rPr lang="en-US" sz="7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sociální</a:t>
            </a:r>
            <a:r>
              <a:rPr lang="en-US" sz="72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7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inženýrství</a:t>
            </a:r>
            <a:endParaRPr sz="4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43" name="Google Shape;43;p2"/>
          <p:cNvGrpSpPr/>
          <p:nvPr/>
        </p:nvGrpSpPr>
        <p:grpSpPr>
          <a:xfrm>
            <a:off x="8209026" y="930588"/>
            <a:ext cx="8257032" cy="8257032"/>
            <a:chOff x="569214" y="0"/>
            <a:chExt cx="8257032" cy="8257032"/>
          </a:xfrm>
        </p:grpSpPr>
        <p:sp>
          <p:nvSpPr>
            <p:cNvPr id="44" name="Google Shape;44;p2"/>
            <p:cNvSpPr/>
            <p:nvPr/>
          </p:nvSpPr>
          <p:spPr>
            <a:xfrm>
              <a:off x="569214" y="0"/>
              <a:ext cx="8257032" cy="8257032"/>
            </a:xfrm>
            <a:prstGeom prst="diamond">
              <a:avLst/>
            </a:prstGeom>
            <a:solidFill>
              <a:srgbClr val="CBC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53632" y="784418"/>
              <a:ext cx="3220242" cy="32202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510831" y="941617"/>
              <a:ext cx="2905844" cy="2905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Manipulace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lidí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za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účelem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získání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informací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nebo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přístupu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1100" dirty="0">
                <a:solidFill>
                  <a:schemeClr val="dk1"/>
                </a:solidFill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21585" y="784418"/>
              <a:ext cx="3220242" cy="32202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48" name="Google Shape;48;p2"/>
            <p:cNvSpPr txBox="1"/>
            <p:nvPr/>
          </p:nvSpPr>
          <p:spPr>
            <a:xfrm>
              <a:off x="4978784" y="941617"/>
              <a:ext cx="2905844" cy="2905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Nejde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o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techniku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, ale o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získání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důvěry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a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využití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emocí</a:t>
              </a:r>
              <a:r>
                <a:rPr lang="en-US" sz="24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1100" dirty="0">
                <a:solidFill>
                  <a:schemeClr val="dk1"/>
                </a:solidFill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53632" y="4252371"/>
              <a:ext cx="3220242" cy="32202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50" name="Google Shape;50;p2"/>
            <p:cNvSpPr txBox="1"/>
            <p:nvPr/>
          </p:nvSpPr>
          <p:spPr>
            <a:xfrm>
              <a:off x="1510831" y="4409570"/>
              <a:ext cx="2905844" cy="2905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Cílem je zneužít lidskou důvěru, nepozornost, strach, zvědavost nebo ochotu pomoci.</a:t>
              </a:r>
              <a:endParaRPr sz="24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21585" y="4252371"/>
              <a:ext cx="3220242" cy="32202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52" name="Google Shape;52;p2"/>
            <p:cNvSpPr txBox="1"/>
            <p:nvPr/>
          </p:nvSpPr>
          <p:spPr>
            <a:xfrm>
              <a:off x="4978784" y="4409570"/>
              <a:ext cx="2905844" cy="2905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Útočník může vystupovat jako kolega, technik nebo úředník.</a:t>
              </a:r>
              <a:endParaRPr sz="1100">
                <a:solidFill>
                  <a:schemeClr val="dk1"/>
                </a:solidFill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58" name="Google Shape;58;p3"/>
          <p:cNvSpPr txBox="1">
            <a:spLocks noGrp="1"/>
          </p:cNvSpPr>
          <p:nvPr>
            <p:ph type="title"/>
          </p:nvPr>
        </p:nvSpPr>
        <p:spPr>
          <a:xfrm>
            <a:off x="927555" y="835784"/>
            <a:ext cx="5460088" cy="835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libri"/>
              <a:buNone/>
            </a:pPr>
            <a:r>
              <a:rPr lang="en-US" sz="7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Techniky</a:t>
            </a:r>
            <a:r>
              <a:rPr lang="en-US" sz="72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7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sociálního</a:t>
            </a:r>
            <a:r>
              <a:rPr lang="en-US" sz="72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7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inženýrství</a:t>
            </a:r>
            <a:endParaRPr sz="4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59" name="Google Shape;59;p3"/>
          <p:cNvGrpSpPr/>
          <p:nvPr/>
        </p:nvGrpSpPr>
        <p:grpSpPr>
          <a:xfrm>
            <a:off x="7639812" y="937038"/>
            <a:ext cx="9962388" cy="8244130"/>
            <a:chOff x="0" y="6450"/>
            <a:chExt cx="9962388" cy="8244130"/>
          </a:xfrm>
        </p:grpSpPr>
        <p:sp>
          <p:nvSpPr>
            <p:cNvPr id="60" name="Google Shape;60;p3"/>
            <p:cNvSpPr/>
            <p:nvPr/>
          </p:nvSpPr>
          <p:spPr>
            <a:xfrm>
              <a:off x="0" y="6450"/>
              <a:ext cx="9962388" cy="1374021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15641" y="315605"/>
              <a:ext cx="755711" cy="75571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586995" y="6450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63" name="Google Shape;63;p3"/>
            <p:cNvSpPr txBox="1"/>
            <p:nvPr/>
          </p:nvSpPr>
          <p:spPr>
            <a:xfrm>
              <a:off x="1586995" y="6450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400" tIns="145400" rIns="145400" bIns="14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0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Pretexting</a:t>
              </a:r>
              <a:r>
                <a:rPr lang="en-US" sz="20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- vytvoření falešného scénáře/záminky pro získání informací (např. předstírání role IT podpory).</a:t>
              </a:r>
              <a:endParaRPr sz="20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0" y="1723977"/>
              <a:ext cx="9962388" cy="1374021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5641" y="2033132"/>
              <a:ext cx="755711" cy="75571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586995" y="1723977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67" name="Google Shape;67;p3"/>
            <p:cNvSpPr txBox="1"/>
            <p:nvPr/>
          </p:nvSpPr>
          <p:spPr>
            <a:xfrm>
              <a:off x="1586995" y="1723977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400" tIns="145400" rIns="145400" bIns="14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Baiting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- 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nabídka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něčeho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lákavého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(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např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infikovaný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USB disk </a:t>
              </a:r>
              <a:br>
                <a:rPr lang="sk-SK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</a:b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 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označením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"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platová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data" 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ponechaný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veřejném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místě</a:t>
              </a:r>
              <a:r>
                <a:rPr lang="en-US" sz="2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).</a:t>
              </a:r>
              <a:endParaRPr sz="20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0" y="3441505"/>
              <a:ext cx="9962388" cy="1374021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15641" y="3750660"/>
              <a:ext cx="755711" cy="7557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586995" y="3441505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71" name="Google Shape;71;p3"/>
            <p:cNvSpPr txBox="1"/>
            <p:nvPr/>
          </p:nvSpPr>
          <p:spPr>
            <a:xfrm>
              <a:off x="1586995" y="3441505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400" tIns="145400" rIns="145400" bIns="14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0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Quid pro quo </a:t>
              </a:r>
              <a:r>
                <a:rPr lang="en-US" sz="20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- nabídka služby výměnou za informace (např. "technická podpora", která vyžaduje heslo pro "řešení problému").</a:t>
              </a:r>
              <a:endParaRPr sz="20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0" y="5159032"/>
              <a:ext cx="9962388" cy="1374021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15641" y="5468187"/>
              <a:ext cx="755711" cy="75571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586995" y="5159032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75" name="Google Shape;75;p3"/>
            <p:cNvSpPr txBox="1"/>
            <p:nvPr/>
          </p:nvSpPr>
          <p:spPr>
            <a:xfrm>
              <a:off x="1586995" y="5159032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400" tIns="145400" rIns="145400" bIns="14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0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Tailgating/Piggybacking </a:t>
              </a:r>
              <a:r>
                <a:rPr lang="en-US" sz="20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- neoprávněný vstup do zabezpečených prostor za někým, kdo má oprávněný přístup.</a:t>
              </a:r>
              <a:endParaRPr sz="20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0" y="6876559"/>
              <a:ext cx="9962388" cy="1374021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15641" y="7185714"/>
              <a:ext cx="755711" cy="75571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86995" y="6876559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79" name="Google Shape;79;p3"/>
            <p:cNvSpPr txBox="1"/>
            <p:nvPr/>
          </p:nvSpPr>
          <p:spPr>
            <a:xfrm>
              <a:off x="1586995" y="6876559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400" tIns="145400" rIns="145400" bIns="14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0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Impersonace</a:t>
              </a:r>
              <a:r>
                <a:rPr lang="en-US" sz="20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- předstírání totožnosti někoho jiného (např. doručovatel, technik).</a:t>
              </a:r>
              <a:endParaRPr sz="20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-2" y="0"/>
            <a:ext cx="18288001" cy="41529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1565447" y="1214847"/>
            <a:ext cx="15259515" cy="23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6600" b="1" dirty="0">
                <a:latin typeface="Poppins" panose="00000500000000000000" pitchFamily="2" charset="-18"/>
                <a:cs typeface="Poppins" panose="00000500000000000000" pitchFamily="2" charset="-18"/>
              </a:rPr>
              <a:t>Phishing </a:t>
            </a:r>
            <a:r>
              <a:rPr lang="en-US" sz="66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jako</a:t>
            </a:r>
            <a:r>
              <a:rPr lang="en-US" sz="6600" b="1" dirty="0">
                <a:latin typeface="Poppins" panose="00000500000000000000" pitchFamily="2" charset="-18"/>
                <a:cs typeface="Poppins" panose="00000500000000000000" pitchFamily="2" charset="-18"/>
              </a:rPr>
              <a:t> forma </a:t>
            </a:r>
            <a:r>
              <a:rPr lang="en-US" sz="66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sociálního</a:t>
            </a:r>
            <a:r>
              <a:rPr lang="en-US" sz="66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66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inženýrství</a:t>
            </a:r>
            <a:endParaRPr sz="4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1356903" y="5312479"/>
            <a:ext cx="15567659" cy="3242451"/>
            <a:chOff x="0" y="786200"/>
            <a:chExt cx="15567659" cy="3242451"/>
          </a:xfrm>
        </p:grpSpPr>
        <p:sp>
          <p:nvSpPr>
            <p:cNvPr id="87" name="Google Shape;87;p4"/>
            <p:cNvSpPr/>
            <p:nvPr/>
          </p:nvSpPr>
          <p:spPr>
            <a:xfrm>
              <a:off x="0" y="786200"/>
              <a:ext cx="4378404" cy="278028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86489" y="1248365"/>
              <a:ext cx="4378404" cy="2780286"/>
            </a:xfrm>
            <a:prstGeom prst="roundRect">
              <a:avLst>
                <a:gd name="adj" fmla="val 10000"/>
              </a:avLst>
            </a:prstGeom>
            <a:solidFill>
              <a:srgbClr val="CACACA">
                <a:alpha val="89803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89" name="Google Shape;89;p4"/>
            <p:cNvSpPr txBox="1"/>
            <p:nvPr/>
          </p:nvSpPr>
          <p:spPr>
            <a:xfrm>
              <a:off x="567921" y="1329797"/>
              <a:ext cx="4215540" cy="261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Podvodná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zpráva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(e-mail, SMS, chat),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která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napodobuje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důvěryhodný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zdroj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3000" dirty="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51383" y="786200"/>
              <a:ext cx="4378404" cy="278028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837872" y="1248365"/>
              <a:ext cx="4378404" cy="2780286"/>
            </a:xfrm>
            <a:prstGeom prst="roundRect">
              <a:avLst>
                <a:gd name="adj" fmla="val 10000"/>
              </a:avLst>
            </a:prstGeom>
            <a:solidFill>
              <a:srgbClr val="CACACA">
                <a:alpha val="89803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92" name="Google Shape;92;p4"/>
            <p:cNvSpPr txBox="1"/>
            <p:nvPr/>
          </p:nvSpPr>
          <p:spPr>
            <a:xfrm>
              <a:off x="5919304" y="1329797"/>
              <a:ext cx="4215540" cy="261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Často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využívá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paniky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,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naléhavosti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nebo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výhodné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nabídky</a:t>
              </a:r>
              <a:r>
                <a:rPr lang="en-US" sz="30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3000" dirty="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0702766" y="786200"/>
              <a:ext cx="4378404" cy="278028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1189255" y="1248365"/>
              <a:ext cx="4378404" cy="2780286"/>
            </a:xfrm>
            <a:prstGeom prst="roundRect">
              <a:avLst>
                <a:gd name="adj" fmla="val 10000"/>
              </a:avLst>
            </a:prstGeom>
            <a:solidFill>
              <a:srgbClr val="CACACA">
                <a:alpha val="89803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95" name="Google Shape;95;p4"/>
            <p:cNvSpPr txBox="1"/>
            <p:nvPr/>
          </p:nvSpPr>
          <p:spPr>
            <a:xfrm>
              <a:off x="11270687" y="1329797"/>
              <a:ext cx="4215540" cy="261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0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Cílem</a:t>
              </a:r>
              <a:r>
                <a:rPr lang="en-US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je </a:t>
              </a:r>
              <a:r>
                <a:rPr lang="en-US" sz="30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získat</a:t>
              </a:r>
              <a:r>
                <a:rPr lang="en-US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hesla</a:t>
              </a:r>
              <a:r>
                <a:rPr lang="en-US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, </a:t>
              </a:r>
              <a:r>
                <a:rPr lang="en-US" sz="30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přístup</a:t>
              </a:r>
              <a:r>
                <a:rPr lang="en-US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br>
                <a:rPr lang="sk-SK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</a:br>
              <a:r>
                <a:rPr lang="en-US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k </a:t>
              </a:r>
              <a:r>
                <a:rPr lang="en-US" sz="30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účtům</a:t>
              </a:r>
              <a:r>
                <a:rPr lang="en-US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nebo</a:t>
              </a:r>
              <a:r>
                <a:rPr lang="en-US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osobní</a:t>
              </a:r>
              <a:r>
                <a:rPr lang="en-US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30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údaje</a:t>
              </a:r>
              <a:r>
                <a:rPr lang="en-US" sz="30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3000" dirty="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-2" y="0"/>
            <a:ext cx="18288001" cy="40767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1565447" y="1214847"/>
            <a:ext cx="15259515" cy="23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66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Formy</a:t>
            </a:r>
            <a:r>
              <a:rPr lang="en-US" sz="66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66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phishingu</a:t>
            </a:r>
            <a:endParaRPr sz="6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02" name="Google Shape;102;p5"/>
          <p:cNvGrpSpPr/>
          <p:nvPr/>
        </p:nvGrpSpPr>
        <p:grpSpPr>
          <a:xfrm>
            <a:off x="1361463" y="4581833"/>
            <a:ext cx="15558538" cy="4703743"/>
            <a:chOff x="4560" y="55554"/>
            <a:chExt cx="15558538" cy="4703743"/>
          </a:xfrm>
        </p:grpSpPr>
        <p:sp>
          <p:nvSpPr>
            <p:cNvPr id="103" name="Google Shape;103;p5"/>
            <p:cNvSpPr/>
            <p:nvPr/>
          </p:nvSpPr>
          <p:spPr>
            <a:xfrm>
              <a:off x="4560" y="55554"/>
              <a:ext cx="3618264" cy="2170958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4560" y="55554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2800" b="1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Spear phishing 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– </a:t>
              </a: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cílený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útok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konkrétní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osobu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1100" dirty="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984652" y="55554"/>
              <a:ext cx="3618264" cy="2170958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06" name="Google Shape;106;p5"/>
            <p:cNvSpPr txBox="1"/>
            <p:nvPr/>
          </p:nvSpPr>
          <p:spPr>
            <a:xfrm>
              <a:off x="3984652" y="55554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Vishing</a:t>
              </a:r>
              <a:r>
                <a:rPr lang="en-US" sz="28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podvodný telefonát.</a:t>
              </a:r>
              <a:endParaRPr sz="11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7964743" y="55554"/>
              <a:ext cx="3618264" cy="217095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08" name="Google Shape;108;p5"/>
            <p:cNvSpPr txBox="1"/>
            <p:nvPr/>
          </p:nvSpPr>
          <p:spPr>
            <a:xfrm>
              <a:off x="7964743" y="55554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Smishing</a:t>
              </a:r>
              <a:r>
                <a:rPr lang="en-US" sz="28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phishing přes SMS.</a:t>
              </a:r>
              <a:endParaRPr sz="11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1944834" y="55554"/>
              <a:ext cx="3618264" cy="2170958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10" name="Google Shape;110;p5"/>
            <p:cNvSpPr txBox="1"/>
            <p:nvPr/>
          </p:nvSpPr>
          <p:spPr>
            <a:xfrm>
              <a:off x="11944834" y="55554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Clone phishing </a:t>
              </a:r>
              <a:r>
                <a:rPr lang="en-US" sz="28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– kopie předchozí legitimní zprávy.</a:t>
              </a:r>
              <a:endParaRPr sz="11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994606" y="2588339"/>
              <a:ext cx="3618264" cy="2170958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1994606" y="2588339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Whaling - </a:t>
              </a:r>
              <a:r>
                <a:rPr lang="en-US" sz="28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cílený útok na vysoce postavené osoby (CEO, manažeři).</a:t>
              </a:r>
              <a:endParaRPr sz="28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974697" y="2588339"/>
              <a:ext cx="3618264" cy="2170958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5974697" y="2588339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Evil Twin </a:t>
              </a:r>
              <a:r>
                <a:rPr lang="en-US" sz="28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- falešný Wi-Fi hotspot.</a:t>
              </a:r>
              <a:endParaRPr sz="28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954788" y="2588339"/>
              <a:ext cx="3618264" cy="2170958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16" name="Google Shape;116;p5"/>
            <p:cNvSpPr txBox="1"/>
            <p:nvPr/>
          </p:nvSpPr>
          <p:spPr>
            <a:xfrm>
              <a:off x="9954788" y="2588339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Pharming</a:t>
              </a:r>
              <a:r>
                <a:rPr lang="en-US" sz="28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- přesměrování uživatelů na falešné webové stránky </a:t>
              </a:r>
              <a:endParaRPr sz="28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257300" y="1793546"/>
            <a:ext cx="4800600" cy="635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60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Jaké</a:t>
            </a:r>
            <a:r>
              <a:rPr lang="en-US" sz="60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techniky</a:t>
            </a:r>
            <a:r>
              <a:rPr lang="en-US" sz="60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podvodníci</a:t>
            </a:r>
            <a:r>
              <a:rPr lang="en-US" sz="60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používají</a:t>
            </a:r>
            <a:r>
              <a:rPr lang="en-US" sz="60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I.</a:t>
            </a:r>
            <a:endParaRPr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23" name="Google Shape;123;p6"/>
          <p:cNvGrpSpPr/>
          <p:nvPr/>
        </p:nvGrpSpPr>
        <p:grpSpPr>
          <a:xfrm>
            <a:off x="8226209" y="727499"/>
            <a:ext cx="9452402" cy="8795836"/>
            <a:chOff x="0" y="11188"/>
            <a:chExt cx="9452402" cy="8795836"/>
          </a:xfrm>
        </p:grpSpPr>
        <p:sp>
          <p:nvSpPr>
            <p:cNvPr id="124" name="Google Shape;124;p6"/>
            <p:cNvSpPr/>
            <p:nvPr/>
          </p:nvSpPr>
          <p:spPr>
            <a:xfrm>
              <a:off x="0" y="11188"/>
              <a:ext cx="9452402" cy="137973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17371" y="321629"/>
              <a:ext cx="759598" cy="7588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594340" y="11188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594340" y="11188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125" tIns="155125" rIns="155125" bIns="1551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Naléhavost </a:t>
              </a:r>
              <a:r>
                <a:rPr lang="en-US" sz="22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– např. 'Potvrďte do 24 hodin!' nebo 'Vaše přihlašovací údaje vyprší!'</a:t>
              </a:r>
              <a:endParaRPr sz="22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0" y="1843654"/>
              <a:ext cx="9452402" cy="137973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17371" y="2154095"/>
              <a:ext cx="759598" cy="7588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594340" y="1843654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1594340" y="1843654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125" tIns="155125" rIns="155125" bIns="1551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Zneužití autority</a:t>
              </a:r>
              <a:r>
                <a:rPr lang="en-US" sz="22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např. 'Jsem z IT, potřebuji vaše heslo.' nebo 'Volám z banky, kvůli podezřelé transakci.'</a:t>
              </a:r>
              <a:endParaRPr sz="22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0" y="3676120"/>
              <a:ext cx="9452402" cy="137973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417371" y="3986561"/>
              <a:ext cx="759598" cy="7588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1594340" y="3676120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1594340" y="3676120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125" tIns="155125" rIns="155125" bIns="1551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Zvědavost nebo výhra</a:t>
              </a:r>
              <a:r>
                <a:rPr lang="en-US" sz="22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např. 'Vyhráli jste nový telefon!' nebo 'Podívejte se na tyto kompromitující fotky!'</a:t>
              </a:r>
              <a:endParaRPr sz="22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0" y="5508586"/>
              <a:ext cx="9452402" cy="137973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417371" y="5819028"/>
              <a:ext cx="759598" cy="7588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594340" y="5508586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1594340" y="5508586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125" tIns="155125" rIns="155125" bIns="1551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Strach a panika </a:t>
              </a:r>
              <a:r>
                <a:rPr lang="en-US" sz="22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– např. 'Účet bude zablokován.' nebo 'Byl zjištěn neoprávněný přístup k vašim datům!'</a:t>
              </a:r>
              <a:endParaRPr sz="22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0" y="7341052"/>
              <a:ext cx="9452402" cy="137973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17779" y="7651494"/>
              <a:ext cx="759598" cy="75885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595156" y="7341052"/>
              <a:ext cx="7757548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1595156" y="7341052"/>
              <a:ext cx="7757548" cy="1465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125" tIns="155125" rIns="155125" bIns="1551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Zneužití</a:t>
              </a:r>
              <a:r>
                <a:rPr lang="en-US" sz="22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vztahu</a:t>
              </a:r>
              <a:r>
                <a:rPr lang="en-US" sz="22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/</a:t>
              </a:r>
              <a:r>
                <a:rPr lang="en-US" sz="22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důvěry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např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 '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Ahoj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,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můžeš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mi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poslat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...' (od "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kamaráda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"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sociálních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sítích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)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nebo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'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Prosím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schvalte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tuto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fakturu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.' (od "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nadřízeného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").</a:t>
              </a:r>
              <a:endParaRPr sz="22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1257300" y="1793546"/>
            <a:ext cx="4800600" cy="635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60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Jaké</a:t>
            </a:r>
            <a:r>
              <a:rPr lang="en-US" sz="60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techniky</a:t>
            </a:r>
            <a:r>
              <a:rPr lang="en-US" sz="60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podvodníci</a:t>
            </a:r>
            <a:r>
              <a:rPr lang="en-US" sz="60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používají</a:t>
            </a:r>
            <a:r>
              <a:rPr lang="en-US" sz="60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II.</a:t>
            </a:r>
            <a:endParaRPr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50" name="Google Shape;150;p7"/>
          <p:cNvGrpSpPr/>
          <p:nvPr/>
        </p:nvGrpSpPr>
        <p:grpSpPr>
          <a:xfrm>
            <a:off x="8226209" y="723200"/>
            <a:ext cx="9452402" cy="8804434"/>
            <a:chOff x="0" y="6889"/>
            <a:chExt cx="9452402" cy="8804434"/>
          </a:xfrm>
        </p:grpSpPr>
        <p:sp>
          <p:nvSpPr>
            <p:cNvPr id="151" name="Google Shape;151;p7"/>
            <p:cNvSpPr/>
            <p:nvPr/>
          </p:nvSpPr>
          <p:spPr>
            <a:xfrm>
              <a:off x="0" y="6889"/>
              <a:ext cx="9452402" cy="146740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43890" y="337055"/>
              <a:ext cx="807073" cy="80707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694853" y="6889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1694853" y="6889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300" tIns="155300" rIns="155300" bIns="155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Vytváření</a:t>
              </a:r>
              <a:r>
                <a:rPr lang="en-US" sz="22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zdání</a:t>
              </a:r>
              <a:r>
                <a:rPr lang="en-US" sz="2200" b="1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b="1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legitimity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např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přesné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kopie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webových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stránek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bank,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doručovacích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služeb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nebo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e-</a:t>
              </a:r>
              <a:r>
                <a:rPr lang="en-US" sz="2200" dirty="0" err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shopů</a:t>
              </a:r>
              <a:r>
                <a:rPr lang="en-US" sz="2200" dirty="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2200" dirty="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0" y="1841146"/>
              <a:ext cx="9452402" cy="146740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43890" y="2171312"/>
              <a:ext cx="807073" cy="80707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694853" y="1841146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1694853" y="1841146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300" tIns="155300" rIns="155300" bIns="155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Nabídka pomoci</a:t>
              </a:r>
              <a:r>
                <a:rPr lang="en-US" sz="22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např. 'Nabízíme vám řešení vašeho problému s počítačem' (vzdálený přístup).</a:t>
              </a:r>
              <a:endParaRPr sz="22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0" y="3675404"/>
              <a:ext cx="9452402" cy="146740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443890" y="4005570"/>
              <a:ext cx="807073" cy="80707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694853" y="3675404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1694853" y="3675404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300" tIns="155300" rIns="155300" bIns="155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Nečekané události</a:t>
              </a:r>
              <a:r>
                <a:rPr lang="en-US" sz="22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např. 'Máte nedoplatek za doručení zásilky' nebo 'Váš balík je zadržen na celnici'.</a:t>
              </a:r>
              <a:endParaRPr sz="22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509661"/>
              <a:ext cx="9452402" cy="146740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443890" y="5839827"/>
              <a:ext cx="807073" cy="80707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694853" y="5509661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1694853" y="5509661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300" tIns="155300" rIns="155300" bIns="155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Využití emocí</a:t>
              </a:r>
              <a:r>
                <a:rPr lang="en-US" sz="22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např. apelování na soucit, altruismus nebo chamtivost.</a:t>
              </a:r>
              <a:endParaRPr sz="22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0" y="7343918"/>
              <a:ext cx="9452402" cy="146740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43890" y="7674085"/>
              <a:ext cx="807073" cy="80707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694853" y="7343918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1694853" y="7343918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5300" tIns="155300" rIns="155300" bIns="155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200" b="1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Sociální důkaz</a:t>
              </a:r>
              <a:r>
                <a:rPr lang="en-US" sz="2200">
                  <a:solidFill>
                    <a:schemeClr val="dk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– např. 'Tento produkt si oblíbilo již tisíce lidí', 'Nejste sami, kdo má tento problém'.</a:t>
              </a:r>
              <a:endParaRPr sz="2200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0" y="0"/>
            <a:ext cx="18283426" cy="29337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1257300" y="835782"/>
            <a:ext cx="15773400" cy="170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libri"/>
              <a:buNone/>
            </a:pPr>
            <a:r>
              <a:rPr lang="en-US" sz="7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Znaky</a:t>
            </a:r>
            <a:r>
              <a:rPr lang="en-US" sz="72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7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podezřelé</a:t>
            </a:r>
            <a:r>
              <a:rPr lang="en-US" sz="72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7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zprávy</a:t>
            </a:r>
            <a:endParaRPr sz="4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77" name="Google Shape;177;p8"/>
          <p:cNvGrpSpPr/>
          <p:nvPr/>
        </p:nvGrpSpPr>
        <p:grpSpPr>
          <a:xfrm>
            <a:off x="1266773" y="4230789"/>
            <a:ext cx="15754453" cy="3553636"/>
            <a:chOff x="9473" y="1487589"/>
            <a:chExt cx="15754453" cy="3553636"/>
          </a:xfrm>
        </p:grpSpPr>
        <p:sp>
          <p:nvSpPr>
            <p:cNvPr id="178" name="Google Shape;178;p8"/>
            <p:cNvSpPr/>
            <p:nvPr/>
          </p:nvSpPr>
          <p:spPr>
            <a:xfrm>
              <a:off x="9473" y="1487589"/>
              <a:ext cx="2961363" cy="3553636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9473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0" rIns="2925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4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Podezřelá</a:t>
              </a: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br>
                <a:rPr lang="sk-SK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</a:b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e-</a:t>
              </a:r>
              <a:r>
                <a:rPr lang="en-US" sz="24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mailová</a:t>
              </a: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adresa</a:t>
              </a: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odesílatele</a:t>
              </a: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24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9473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9473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165100" rIns="2925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0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01</a:t>
              </a: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207745" y="1487589"/>
              <a:ext cx="2961363" cy="3553636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3207745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0" rIns="2925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4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Gramatické</a:t>
              </a: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chyby</a:t>
              </a: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br>
                <a:rPr lang="sk-SK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</a:b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a </a:t>
              </a:r>
              <a:r>
                <a:rPr lang="en-US" sz="24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podivný</a:t>
              </a: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jazyk</a:t>
              </a:r>
              <a:r>
                <a:rPr lang="en-US" sz="24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24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207745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3207745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165100" rIns="2925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0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02</a:t>
              </a: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6406018" y="1487589"/>
              <a:ext cx="2961363" cy="3553636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6406018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0" rIns="2925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Naléhavý tón nebo časové ultimátum.</a:t>
              </a:r>
              <a:endParaRPr sz="24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406018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6406018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165100" rIns="2925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0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03</a:t>
              </a: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9604290" y="1487589"/>
              <a:ext cx="2961363" cy="3553636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9604290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0" rIns="2925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Nečekané přílohy nebo odkazy.</a:t>
              </a:r>
              <a:endParaRPr sz="24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9604290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9604290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165100" rIns="2925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0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04</a:t>
              </a: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2802563" y="1487589"/>
              <a:ext cx="2961363" cy="3553636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12802563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0" rIns="2925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Žádost o citlivé údaje – hesla, kódy, bankovní data.</a:t>
              </a:r>
              <a:endParaRPr sz="24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2802563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12802563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500" tIns="165100" rIns="2925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0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05</a:t>
              </a: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" panose="00000500000000000000" pitchFamily="2" charset="-18"/>
              <a:ea typeface="Calibri"/>
              <a:cs typeface="Poppins" panose="00000500000000000000" pitchFamily="2" charset="-18"/>
              <a:sym typeface="Calibri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title"/>
          </p:nvPr>
        </p:nvSpPr>
        <p:spPr>
          <a:xfrm>
            <a:off x="1179578" y="1261873"/>
            <a:ext cx="5272866" cy="801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66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 </a:t>
            </a:r>
            <a:r>
              <a:rPr lang="en-US" sz="66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</a:t>
            </a:r>
            <a:r>
              <a:rPr lang="en-US" sz="66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z </a:t>
            </a:r>
            <a:r>
              <a:rPr lang="en-US" sz="66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toho</a:t>
            </a:r>
            <a:r>
              <a:rPr lang="en-US" sz="66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6600" b="1" dirty="0" err="1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odnést</a:t>
            </a:r>
            <a:r>
              <a:rPr lang="en-US" sz="6600" b="1" dirty="0">
                <a:solidFill>
                  <a:schemeClr val="lt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?</a:t>
            </a:r>
            <a:endParaRPr sz="4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204" name="Google Shape;204;p9"/>
          <p:cNvGrpSpPr/>
          <p:nvPr/>
        </p:nvGrpSpPr>
        <p:grpSpPr>
          <a:xfrm>
            <a:off x="8196020" y="1960794"/>
            <a:ext cx="9548139" cy="6365425"/>
            <a:chOff x="1865" y="1621497"/>
            <a:chExt cx="9548139" cy="6365425"/>
          </a:xfrm>
        </p:grpSpPr>
        <p:sp>
          <p:nvSpPr>
            <p:cNvPr id="205" name="Google Shape;205;p9"/>
            <p:cNvSpPr/>
            <p:nvPr/>
          </p:nvSpPr>
          <p:spPr>
            <a:xfrm>
              <a:off x="1865" y="1621497"/>
              <a:ext cx="3978391" cy="2387034"/>
            </a:xfrm>
            <a:prstGeom prst="roundRect">
              <a:avLst>
                <a:gd name="adj" fmla="val 1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71779" y="1691411"/>
              <a:ext cx="3838563" cy="2247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Phishing a sociální inženýrství útočí na lidskou důvěru, ne na techniku.</a:t>
              </a: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330355" y="2321693"/>
              <a:ext cx="843418" cy="9866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208" name="Google Shape;208;p9"/>
            <p:cNvSpPr txBox="1"/>
            <p:nvPr/>
          </p:nvSpPr>
          <p:spPr>
            <a:xfrm>
              <a:off x="4330355" y="2519021"/>
              <a:ext cx="590393" cy="591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0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5571613" y="1621497"/>
              <a:ext cx="3978391" cy="238703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5641527" y="1691411"/>
              <a:ext cx="3838563" cy="2247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Ochrana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začíná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</a:t>
              </a:r>
              <a:br>
                <a:rPr lang="sk-SK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</a:b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u </a:t>
              </a: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pozornosti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, </a:t>
              </a: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opatrnosti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 a </a:t>
              </a:r>
              <a:r>
                <a:rPr lang="en-US" sz="2800" dirty="0" err="1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návyků</a:t>
              </a:r>
              <a:r>
                <a:rPr lang="en-US" sz="2800" dirty="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.</a:t>
              </a:r>
              <a:endParaRPr sz="2800" dirty="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 rot="5400000">
              <a:off x="7139099" y="4287019"/>
              <a:ext cx="843418" cy="9866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7264816" y="4358631"/>
              <a:ext cx="591985" cy="590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0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71613" y="5599888"/>
              <a:ext cx="3978391" cy="238703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5641527" y="5669802"/>
              <a:ext cx="3838563" cy="2247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Klíčem k obraně je kombinace technologických opatření a lidské obezřetnosti.</a:t>
              </a:r>
              <a:endParaRPr sz="28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 rot="10800000">
              <a:off x="4378095" y="6300085"/>
              <a:ext cx="843418" cy="9866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4631120" y="6497413"/>
              <a:ext cx="590393" cy="591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0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1865" y="5599888"/>
              <a:ext cx="3978391" cy="2387034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71779" y="5669802"/>
              <a:ext cx="3838563" cy="2247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Poppins" panose="00000500000000000000" pitchFamily="2" charset="-18"/>
                  <a:ea typeface="Calibri"/>
                  <a:cs typeface="Poppins" panose="00000500000000000000" pitchFamily="2" charset="-18"/>
                  <a:sym typeface="Calibri"/>
                </a:rPr>
                <a:t>Nejsme bezmocní – znalost a prevence jsou naše nejsilnější zbraně.</a:t>
              </a:r>
              <a:endParaRPr sz="2800">
                <a:solidFill>
                  <a:schemeClr val="lt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563</Words>
  <Application>Microsoft Office PowerPoint</Application>
  <PresentationFormat>Vlastná</PresentationFormat>
  <Paragraphs>54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8" baseType="lpstr">
      <vt:lpstr>Calibri</vt:lpstr>
      <vt:lpstr>Poppins ExtraBold</vt:lpstr>
      <vt:lpstr>Arial</vt:lpstr>
      <vt:lpstr>Poppins</vt:lpstr>
      <vt:lpstr>Montserrat ExtraLight</vt:lpstr>
      <vt:lpstr>Poppins Black</vt:lpstr>
      <vt:lpstr>Montserrat Medium</vt:lpstr>
      <vt:lpstr>Office Theme</vt:lpstr>
      <vt:lpstr>Prezentácia programu PowerPoint</vt:lpstr>
      <vt:lpstr>Co je sociální inženýrství</vt:lpstr>
      <vt:lpstr>Techniky sociálního inženýrství</vt:lpstr>
      <vt:lpstr>Phishing jako forma sociálního inženýrství</vt:lpstr>
      <vt:lpstr>Formy phishingu</vt:lpstr>
      <vt:lpstr>Jaké techniky podvodníci používají I.</vt:lpstr>
      <vt:lpstr>Jaké techniky podvodníci používají II.</vt:lpstr>
      <vt:lpstr>Znaky podezřelé zprávy</vt:lpstr>
      <vt:lpstr>Co si z toho odnést?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Baranko David</dc:creator>
  <cp:lastModifiedBy>Pincova Lenka</cp:lastModifiedBy>
  <cp:revision>3</cp:revision>
  <dcterms:created xsi:type="dcterms:W3CDTF">2006-08-16T00:00:00Z</dcterms:created>
  <dcterms:modified xsi:type="dcterms:W3CDTF">2025-10-02T06:48:06Z</dcterms:modified>
</cp:coreProperties>
</file>