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261" r:id="rId3"/>
    <p:sldId id="258" r:id="rId4"/>
    <p:sldId id="263" r:id="rId5"/>
    <p:sldId id="262" r:id="rId6"/>
    <p:sldId id="287" r:id="rId7"/>
    <p:sldId id="288" r:id="rId8"/>
    <p:sldId id="289" r:id="rId9"/>
    <p:sldId id="290" r:id="rId10"/>
    <p:sldId id="267" r:id="rId11"/>
    <p:sldId id="266" r:id="rId12"/>
    <p:sldId id="291" r:id="rId13"/>
    <p:sldId id="292" r:id="rId14"/>
    <p:sldId id="293" r:id="rId15"/>
    <p:sldId id="294" r:id="rId16"/>
    <p:sldId id="295" r:id="rId17"/>
    <p:sldId id="277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274" r:id="rId37"/>
    <p:sldId id="278" r:id="rId38"/>
    <p:sldId id="286" r:id="rId39"/>
    <p:sldId id="280" r:id="rId40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algun Gothic" panose="020B0503020000020004" pitchFamily="34" charset="-127"/>
      <p:regular r:id="rId46"/>
      <p:bold r:id="rId47"/>
    </p:embeddedFont>
    <p:embeddedFont>
      <p:font typeface="Montserrat" pitchFamily="2" charset="-18"/>
      <p:regular r:id="rId48"/>
      <p:bold r:id="rId49"/>
      <p:italic r:id="rId50"/>
      <p:boldItalic r:id="rId51"/>
    </p:embeddedFont>
    <p:embeddedFont>
      <p:font typeface="Montserrat Medium" pitchFamily="2" charset="-18"/>
      <p:regular r:id="rId52"/>
      <p:italic r:id="rId53"/>
    </p:embeddedFont>
    <p:embeddedFont>
      <p:font typeface="Poppins" panose="00000500000000000000" pitchFamily="2" charset="-18"/>
      <p:regular r:id="rId54"/>
      <p:bold r:id="rId55"/>
      <p:italic r:id="rId56"/>
      <p:boldItalic r:id="rId57"/>
    </p:embeddedFont>
    <p:embeddedFont>
      <p:font typeface="Poppins Black" panose="00000A00000000000000" pitchFamily="2" charset="-18"/>
      <p:bold r:id="rId58"/>
      <p:boldItalic r:id="rId59"/>
    </p:embeddedFont>
    <p:embeddedFont>
      <p:font typeface="Poppins ExtraBold" panose="00000900000000000000" pitchFamily="2" charset="-18"/>
      <p:bold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B58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85352-0588-B3AB-8050-2FE0E3E9FBA1}" v="1" dt="2025-06-26T08:45:18.505"/>
    <p1510:client id="{F3E7FF82-1BAE-6AA4-AEB2-8FE8EE83D54B}" v="13" dt="2025-06-26T13:28:04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EEED-88D6-4333-B7FC-0E5AAB7400E7}" type="datetimeFigureOut">
              <a:rPr lang="sk-SK" smtClean="0"/>
              <a:t>2. 10. 2025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3FB9-1876-4484-90BC-B7E81D55F92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5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79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785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27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030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E3FB9-1876-4484-90BC-B7E81D55F925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85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38E4D3F8-39B7-4BE6-A67B-802F489DC96B}"/>
              </a:ext>
            </a:extLst>
          </p:cNvPr>
          <p:cNvSpPr/>
          <p:nvPr/>
        </p:nvSpPr>
        <p:spPr>
          <a:xfrm>
            <a:off x="0" y="605835"/>
            <a:ext cx="18280450" cy="2556465"/>
          </a:xfrm>
          <a:prstGeom prst="rect">
            <a:avLst/>
          </a:prstGeom>
          <a:gradFill flip="none" rotWithShape="1">
            <a:gsLst>
              <a:gs pos="0">
                <a:srgbClr val="FC918C"/>
              </a:gs>
              <a:gs pos="68000">
                <a:srgbClr val="F4F4F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Poppins Black" panose="00000A00000000000000" pitchFamily="2" charset="-18"/>
              <a:cs typeface="Poppins Black" panose="00000A00000000000000" pitchFamily="2" charset="-18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57150" y="4422182"/>
            <a:ext cx="1028700" cy="6722067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24409085-EC39-45AA-B97E-A5F281502A52}"/>
              </a:ext>
            </a:extLst>
          </p:cNvPr>
          <p:cNvSpPr txBox="1"/>
          <p:nvPr/>
        </p:nvSpPr>
        <p:spPr>
          <a:xfrm>
            <a:off x="1492106" y="5505005"/>
            <a:ext cx="1647488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altLang="sk-SK" sz="8000" dirty="0">
                <a:latin typeface="Poppins ExtraBold" panose="00000900000000000000" pitchFamily="2" charset="-18"/>
                <a:cs typeface="Poppins ExtraBold" panose="00000900000000000000" pitchFamily="2" charset="-18"/>
              </a:rPr>
              <a:t>MBOT2</a:t>
            </a:r>
          </a:p>
          <a:p>
            <a:r>
              <a:rPr lang="sk-SK" sz="8000" b="1" dirty="0">
                <a:latin typeface="Poppins ExtraBold" panose="00000900000000000000" pitchFamily="2" charset="-18"/>
                <a:cs typeface="Poppins ExtraBold" panose="00000900000000000000" pitchFamily="2" charset="-18"/>
              </a:rPr>
              <a:t>BLOKOVÉ PROGRAMOVANIE </a:t>
            </a:r>
            <a:br>
              <a:rPr lang="sk-SK" sz="8000" b="1" dirty="0">
                <a:latin typeface="Poppins ExtraBold" panose="00000900000000000000" pitchFamily="2" charset="-18"/>
                <a:cs typeface="Poppins ExtraBold" panose="00000900000000000000" pitchFamily="2" charset="-18"/>
              </a:rPr>
            </a:br>
            <a:r>
              <a:rPr lang="sk-SK" sz="8000" b="1" dirty="0">
                <a:latin typeface="Poppins ExtraBold" panose="00000900000000000000" pitchFamily="2" charset="-18"/>
                <a:cs typeface="Poppins ExtraBold" panose="00000900000000000000" pitchFamily="2" charset="-18"/>
              </a:rPr>
              <a:t>V PROSTREDÍ MAKECODE</a:t>
            </a:r>
            <a:endParaRPr lang="en-US" sz="8000" b="1" spc="143" dirty="0">
              <a:latin typeface="Poppins ExtraBold" panose="00000900000000000000" pitchFamily="2" charset="-18"/>
              <a:ea typeface="Montserrat Medium"/>
              <a:cs typeface="Poppins ExtraBold" panose="00000900000000000000" pitchFamily="2" charset="-18"/>
              <a:sym typeface="Montserrat Medium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125E75EB-BEAE-4442-AE5D-B75885D40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31" y="752884"/>
            <a:ext cx="5141742" cy="2262366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2302A2CE-BC35-4F8F-87D4-20410A604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159" y="302620"/>
            <a:ext cx="3321642" cy="332164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5BB9235F-5E60-48EE-BC89-43133F6A6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0" y="3462376"/>
            <a:ext cx="2664241" cy="61915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E2927D-A039-4DC1-B04D-9308ACD2F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623" y="3465515"/>
            <a:ext cx="1979294" cy="612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23E6AB2-96E9-49B0-B2AD-A20DFDC209C1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41DFCBA-A33F-B895-F77A-AD5C442B41A9}"/>
              </a:ext>
            </a:extLst>
          </p:cNvPr>
          <p:cNvSpPr txBox="1">
            <a:spLocks/>
          </p:cNvSpPr>
          <p:nvPr/>
        </p:nvSpPr>
        <p:spPr>
          <a:xfrm>
            <a:off x="1676400" y="3771900"/>
            <a:ext cx="148590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9600" b="1" cap="all" spc="-100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Základné blokové programovanie</a:t>
            </a:r>
            <a:endParaRPr lang="en-US" sz="9600" b="1" cap="all" spc="-100" dirty="0">
              <a:solidFill>
                <a:schemeClr val="bg1"/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3690" y="-552450"/>
            <a:ext cx="5066522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58800" y="1215304"/>
            <a:ext cx="4615165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r>
              <a:rPr lang="en-US" sz="6600" b="1" cap="all" spc="-100" dirty="0" err="1">
                <a:latin typeface="Poppins" panose="020B0604020202020204" charset="-18"/>
                <a:cs typeface="Poppins" panose="020B0604020202020204" charset="-18"/>
              </a:rPr>
              <a:t>udalosti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11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517" y="0"/>
            <a:ext cx="8101011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2366" y="-431006"/>
            <a:ext cx="4536001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58577" y="1257300"/>
            <a:ext cx="4207741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ZVUK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87855" y="31854"/>
            <a:ext cx="9459481" cy="10255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23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3020" y="-653399"/>
            <a:ext cx="4525347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524000" y="1257300"/>
            <a:ext cx="5562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LED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4">
            <a:extLst>
              <a:ext uri="{FF2B5EF4-FFF2-40B4-BE49-F238E27FC236}">
                <a16:creationId xmlns:a16="http://schemas.microsoft.com/office/drawing/2014/main" id="{9475E222-163B-5CA5-E90C-118884C5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4200" y="1"/>
            <a:ext cx="10165146" cy="102526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2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/>
          <p:nvPr/>
        </p:nvSpPr>
        <p:spPr>
          <a:xfrm>
            <a:off x="11125200" y="-342900"/>
            <a:ext cx="8001000" cy="426404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FADF90-25B6-5E47-0C0F-CC3D4B75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0" y="984317"/>
            <a:ext cx="6248400" cy="2362200"/>
          </a:xfrm>
        </p:spPr>
        <p:txBody>
          <a:bodyPr>
            <a:noAutofit/>
          </a:bodyPr>
          <a:lstStyle/>
          <a:p>
            <a:pPr algn="l"/>
            <a:r>
              <a:rPr lang="sk-SK" sz="5400" b="1" cap="all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Úloha č. 1 - experimentujte</a:t>
            </a: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166D915B-C1AE-712D-6FD5-5FD87A77D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34" y="2019300"/>
            <a:ext cx="9375705" cy="7118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AA8A032-F5ED-9AD5-B09A-93797DF02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6186" y="4541708"/>
            <a:ext cx="6304613" cy="3505200"/>
          </a:xfrm>
        </p:spPr>
        <p:txBody>
          <a:bodyPr anchor="t">
            <a:noAutofit/>
          </a:bodyPr>
          <a:lstStyle/>
          <a:p>
            <a:r>
              <a:rPr lang="sk-SK" sz="4000" b="1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Vytvorte jednu alebo viaceré udalosti</a:t>
            </a:r>
          </a:p>
          <a:p>
            <a:endParaRPr lang="sk-SK" b="1" dirty="0">
              <a:latin typeface="Poppins" panose="00000500000000000000" pitchFamily="2" charset="-18"/>
              <a:ea typeface="Malgun Gothic" panose="020B0503020000020004" pitchFamily="34" charset="-127"/>
              <a:cs typeface="Poppins" panose="00000500000000000000" pitchFamily="2" charset="-18"/>
            </a:endParaRPr>
          </a:p>
          <a:p>
            <a:r>
              <a:rPr lang="sk-SK" sz="4000" b="1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Použite bloky z kariet ZVUK a LED</a:t>
            </a:r>
            <a:endParaRPr lang="en-US" sz="2800" dirty="0">
              <a:solidFill>
                <a:srgbClr val="FFFFFF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38F9837-5B67-4C3C-9118-449EA3FE9092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035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11763" y="-552813"/>
            <a:ext cx="6046237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069200" y="1486800"/>
            <a:ext cx="5562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 err="1">
                <a:latin typeface="Poppins" panose="020B0604020202020204" charset="-18"/>
                <a:cs typeface="Poppins" panose="020B0604020202020204" charset="-18"/>
              </a:rPr>
              <a:t>OVládanie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CEAB9658-3876-3428-EA8F-E6190F44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-725"/>
            <a:ext cx="7315200" cy="10287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653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771" y="-540362"/>
            <a:ext cx="6065952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068049" y="1485900"/>
            <a:ext cx="58674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operátory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3E95CFBB-D08A-93C2-2793-1F9BC471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0"/>
            <a:ext cx="7391400" cy="10311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91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47652" y="203186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8547627" y="19751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9955334" y="3487936"/>
            <a:ext cx="733344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5-10</a:t>
            </a:r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krát zahraj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náhodný tón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(od 20 do 2000 Hz)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dobu </a:t>
            </a:r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s</a:t>
            </a:r>
          </a:p>
          <a:p>
            <a:r>
              <a:rPr lang="pl-PL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zostaň ticho</a:t>
            </a:r>
          </a:p>
          <a:p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71247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47652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8547627" y="19751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10"/>
          <p:cNvSpPr txBox="1"/>
          <p:nvPr/>
        </p:nvSpPr>
        <p:spPr>
          <a:xfrm>
            <a:off x="11683661" y="4513951"/>
            <a:ext cx="733344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71247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17BF94A-74E8-6D52-59C7-ECFEAB5E0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1" r="6805"/>
          <a:stretch/>
        </p:blipFill>
        <p:spPr>
          <a:xfrm>
            <a:off x="9580029" y="5652159"/>
            <a:ext cx="8396327" cy="35400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0"/>
          <p:cNvSpPr txBox="1"/>
          <p:nvPr/>
        </p:nvSpPr>
        <p:spPr>
          <a:xfrm>
            <a:off x="10735584" y="1706910"/>
            <a:ext cx="6553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5-10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krát zahraj náhodný tón (od 20 do 2000 Hz)           po dobu </a:t>
            </a: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1 s </a:t>
            </a:r>
            <a:r>
              <a:rPr lang="pl-P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 zostaň ticho</a:t>
            </a:r>
          </a:p>
          <a:p>
            <a:endParaRPr lang="pl-PL" sz="36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6489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01729" y="20955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5" name="Group 5"/>
          <p:cNvGrpSpPr/>
          <p:nvPr/>
        </p:nvGrpSpPr>
        <p:grpSpPr>
          <a:xfrm>
            <a:off x="7101704" y="205139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914400" y="4111729"/>
            <a:ext cx="71247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72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2 – </a:t>
            </a:r>
            <a:br>
              <a:rPr lang="sk-SK" sz="72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54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Náhodné tóny</a:t>
            </a:r>
            <a:endParaRPr lang="en-US" sz="54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362C768D-6213-9E0A-B35F-086456CA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728" y="3729864"/>
            <a:ext cx="9418358" cy="52085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0"/>
          <p:cNvSpPr txBox="1"/>
          <p:nvPr/>
        </p:nvSpPr>
        <p:spPr>
          <a:xfrm>
            <a:off x="11342150" y="2489540"/>
            <a:ext cx="350094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903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9" y="1801924"/>
            <a:ext cx="7036223" cy="78373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536506" y="190500"/>
            <a:ext cx="12284893" cy="29337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8" name="TextBox 8"/>
          <p:cNvSpPr txBox="1"/>
          <p:nvPr/>
        </p:nvSpPr>
        <p:spPr>
          <a:xfrm>
            <a:off x="7908837" y="1028700"/>
            <a:ext cx="8492360" cy="1546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35"/>
              </a:lnSpc>
            </a:pPr>
            <a:r>
              <a:rPr lang="sk-SK" sz="11500" b="1" spc="97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Začíname</a:t>
            </a:r>
            <a:endParaRPr lang="en-US" sz="13000" b="1" spc="97">
              <a:solidFill>
                <a:srgbClr val="20202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7259300" y="1028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D144407D-0C68-4CA8-B303-5B2F1D56A4B4}"/>
              </a:ext>
            </a:extLst>
          </p:cNvPr>
          <p:cNvSpPr/>
          <p:nvPr/>
        </p:nvSpPr>
        <p:spPr>
          <a:xfrm>
            <a:off x="-741407" y="816518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" y="-190500"/>
            <a:ext cx="5410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668874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219200" y="1562100"/>
            <a:ext cx="48768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vnímanie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9AED5E3B-56B3-DA17-CD78-6CC6D565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551" y="0"/>
            <a:ext cx="9271142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319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09698" y="3125041"/>
            <a:ext cx="45719" cy="8505825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54861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3112001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786032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6210300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č.3 – </a:t>
            </a:r>
            <a:br>
              <a:rPr lang="sk-SK" sz="8000" b="1" spc="6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7200" b="1" spc="61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44000" y="3034108"/>
            <a:ext cx="9906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094124" y="5448300"/>
            <a:ext cx="838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7803236"/>
            <a:ext cx="8382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363200" y="1455601"/>
            <a:ext cx="65898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8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52487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4200" y="3303827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564957" y="624840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64957" y="430531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564957" y="819610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2115800" y="-190500"/>
            <a:ext cx="7256778" cy="28041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3030200" y="683624"/>
            <a:ext cx="40005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3 – </a:t>
            </a:r>
            <a:b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44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44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309158" y="4305310"/>
            <a:ext cx="6781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hore: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309158" y="6248405"/>
            <a:ext cx="65322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dole: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309158" y="8191500"/>
            <a:ext cx="8382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stlačiť: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1735533" y="330382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581400" y="2888328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69C8207F-36D3-F0EE-72CE-49884166C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5" y="4202718"/>
            <a:ext cx="9401146" cy="42124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0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744200" y="3303827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564957" y="624840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564957" y="430531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564957" y="81915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2115800" y="-190500"/>
            <a:ext cx="7256778" cy="28041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3030200" y="683624"/>
            <a:ext cx="40005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3 – </a:t>
            </a:r>
            <a:br>
              <a:rPr lang="sk-SK" sz="48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44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Nahrávanie</a:t>
            </a:r>
            <a:endParaRPr lang="en-US" sz="44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309158" y="4305310"/>
            <a:ext cx="6781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hore: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spustenie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zelená farba LED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309158" y="6248405"/>
            <a:ext cx="653223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dole: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zastavenie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červená farba LED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309158" y="8191500"/>
            <a:ext cx="8382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2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džojstik stlačiť:</a:t>
            </a:r>
          </a:p>
          <a:p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prehratie nahrávania </a:t>
            </a:r>
            <a:b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a biela farba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1735533" y="330382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4114800" y="495300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62977CA8-866F-9087-56B8-AA46C2E95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537" y="1485900"/>
            <a:ext cx="5970845" cy="8801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976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15585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43478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288988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5819775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028700" y="3366136"/>
            <a:ext cx="62103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60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60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21606" y="2814906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131599" y="429229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5792134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8915400" y="750997"/>
            <a:ext cx="658983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400" b="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400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9537107" y="1489716"/>
            <a:ext cx="907499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9121606" y="7291978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9121606" y="8758744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D7DC4D1E-EEAC-42AF-A246-13A2DACEBBF6}"/>
              </a:ext>
            </a:extLst>
          </p:cNvPr>
          <p:cNvGrpSpPr/>
          <p:nvPr/>
        </p:nvGrpSpPr>
        <p:grpSpPr>
          <a:xfrm>
            <a:off x="7815560" y="729175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A1C4248-BAF2-49D5-B614-C560F3DCAAF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E67A9214-0FA9-4C8A-848E-3216C2432C30}"/>
              </a:ext>
            </a:extLst>
          </p:cNvPr>
          <p:cNvGrpSpPr/>
          <p:nvPr/>
        </p:nvGrpSpPr>
        <p:grpSpPr>
          <a:xfrm>
            <a:off x="7836342" y="8758744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374BDE8D-0698-42B4-B30D-8317E843821E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8012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8553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1088528" y="417232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1088528" y="25527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1088528" y="579194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0" y="-532905"/>
            <a:ext cx="4677945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990600" y="472410"/>
            <a:ext cx="621030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28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28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982450" y="2552700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982450" y="417232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982450" y="5791946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097483" y="749409"/>
            <a:ext cx="658983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36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430125" y="1303407"/>
            <a:ext cx="5791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11982450" y="7411569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1968595" y="8801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3810000" y="2509413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B6EB72B6-2D67-17DA-0AF5-1E7AB884A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9" y="3576430"/>
            <a:ext cx="10163117" cy="5986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B37AA3A9-4D76-4C71-B1F7-E839FCBDA660}"/>
              </a:ext>
            </a:extLst>
          </p:cNvPr>
          <p:cNvGrpSpPr/>
          <p:nvPr/>
        </p:nvGrpSpPr>
        <p:grpSpPr>
          <a:xfrm>
            <a:off x="11069478" y="741156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2AD54DA-0DED-4994-99A2-D37DC7EA9FF8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DE131A45-5E3B-4DA9-845B-0100DD3D90F9}"/>
              </a:ext>
            </a:extLst>
          </p:cNvPr>
          <p:cNvGrpSpPr/>
          <p:nvPr/>
        </p:nvGrpSpPr>
        <p:grpSpPr>
          <a:xfrm>
            <a:off x="11109310" y="8801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085AC335-AD61-48E3-B522-58DAA4043A5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68924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288553" y="201930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1088528" y="417232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1088528" y="25527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1088528" y="579194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" y="-532905"/>
            <a:ext cx="4020588" cy="2780805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615017" y="687854"/>
            <a:ext cx="342930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4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28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Hlasitosť a tón</a:t>
            </a:r>
            <a:endParaRPr lang="en-US" sz="28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982450" y="2552700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+10%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982450" y="417232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hlasitosť -10%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982450" y="5791946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doprava: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+10%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097483" y="749409"/>
            <a:ext cx="658983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36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430125" y="1303407"/>
            <a:ext cx="5791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dokola prehrávať vybraný zvuk</a:t>
            </a:r>
          </a:p>
        </p:txBody>
      </p:sp>
      <p:sp>
        <p:nvSpPr>
          <p:cNvPr id="22" name="TextBox 10"/>
          <p:cNvSpPr txBox="1"/>
          <p:nvPr/>
        </p:nvSpPr>
        <p:spPr>
          <a:xfrm>
            <a:off x="11982450" y="7411569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doľava: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rýchlosť zvuku -10%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11968595" y="8801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zastav zvuky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592532" y="2637662"/>
            <a:ext cx="416593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BCA8FA10-E137-2324-E7A1-C2A94778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05" y="-4144"/>
            <a:ext cx="6107362" cy="10291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oup 7">
            <a:extLst>
              <a:ext uri="{FF2B5EF4-FFF2-40B4-BE49-F238E27FC236}">
                <a16:creationId xmlns:a16="http://schemas.microsoft.com/office/drawing/2014/main" id="{FF5C87E0-184F-46D0-849E-5922B0F4682A}"/>
              </a:ext>
            </a:extLst>
          </p:cNvPr>
          <p:cNvGrpSpPr/>
          <p:nvPr/>
        </p:nvGrpSpPr>
        <p:grpSpPr>
          <a:xfrm>
            <a:off x="11088528" y="741156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7E770F-B110-4CB0-99C2-7F547A51AE7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8" name="Group 7">
            <a:extLst>
              <a:ext uri="{FF2B5EF4-FFF2-40B4-BE49-F238E27FC236}">
                <a16:creationId xmlns:a16="http://schemas.microsoft.com/office/drawing/2014/main" id="{7BA20116-691F-4263-A8CD-FC84B410A056}"/>
              </a:ext>
            </a:extLst>
          </p:cNvPr>
          <p:cNvGrpSpPr/>
          <p:nvPr/>
        </p:nvGrpSpPr>
        <p:grpSpPr>
          <a:xfrm>
            <a:off x="11088528" y="8801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9DB1211-8151-4046-A46E-17D6F74E1963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04759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0575" y="-190500"/>
            <a:ext cx="4448175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907000" y="-190500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219200" y="1562100"/>
            <a:ext cx="48768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displej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19AFFC38-CC09-6D4C-2A58-CCF2E73D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11523304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120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-190500"/>
            <a:ext cx="5029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10" name="AutoShape 10"/>
          <p:cNvSpPr/>
          <p:nvPr/>
        </p:nvSpPr>
        <p:spPr>
          <a:xfrm flipH="1">
            <a:off x="17821274" y="-304137"/>
            <a:ext cx="85726" cy="10910888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1122608" y="13335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66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6600" b="1" cap="all" spc="-100" dirty="0">
                <a:latin typeface="Poppins" panose="020B0604020202020204" charset="-18"/>
                <a:cs typeface="Poppins" panose="020B0604020202020204" charset="-18"/>
              </a:rPr>
              <a:t>premenné</a:t>
            </a:r>
            <a:endParaRPr lang="en-US" sz="66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7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842D8809-352E-51AA-4539-B1D4ACF2F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615"/>
            <a:ext cx="8971208" cy="102713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650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8055416" y="1215769"/>
            <a:ext cx="45719" cy="9730151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7815560" y="603885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7815560" y="4082772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7815560" y="8039100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9" name="AutoShape 19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20" name="AutoShape 20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279686" y="3366136"/>
            <a:ext cx="621030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8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7200" b="1" spc="61" dirty="0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7200" b="1" spc="61" dirty="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9121606" y="4082772"/>
            <a:ext cx="9906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9121606" y="6034953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9121606" y="8039100"/>
            <a:ext cx="8382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36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149302" y="1215769"/>
            <a:ext cx="65898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8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8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0412528" y="2111920"/>
            <a:ext cx="632660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36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</p:spTree>
    <p:extLst>
      <p:ext uri="{BB962C8B-B14F-4D97-AF65-F5344CB8AC3E}">
        <p14:creationId xmlns:p14="http://schemas.microsoft.com/office/powerpoint/2010/main" val="249274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8862322" cy="2848002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1295400" y="1004877"/>
            <a:ext cx="15291284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Zapni </a:t>
            </a:r>
            <a:r>
              <a:rPr lang="sk-SK" sz="6000" b="1" dirty="0" err="1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mBota</a:t>
            </a:r>
            <a:r>
              <a:rPr lang="sk-SK" sz="6000" b="1" dirty="0">
                <a:solidFill>
                  <a:schemeClr val="bg1"/>
                </a:solidFill>
                <a:latin typeface="Poppins" panose="020B0604020202020204" charset="-18"/>
                <a:cs typeface="Poppins" panose="020B0604020202020204" charset="-18"/>
              </a:rPr>
              <a:t> a pripoj ho k počítaču pomocou kábla USB</a:t>
            </a:r>
            <a:endParaRPr lang="en-US" sz="6000" b="1" spc="72" dirty="0">
              <a:solidFill>
                <a:schemeClr val="bg1"/>
              </a:solidFill>
              <a:latin typeface="Poppins" panose="020B0604020202020204" charset="-18"/>
              <a:ea typeface="Montserrat Medium"/>
              <a:cs typeface="Poppins" panose="020B0604020202020204" charset="-18"/>
              <a:sym typeface="Montserrat Medium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1C7F242-31BA-4CF9-5BA2-FD06A6171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457700"/>
            <a:ext cx="15291285" cy="477852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5633339" y="7812192"/>
            <a:ext cx="3251922" cy="3251922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22279" y="347227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922254" y="700278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922254" y="56045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922254" y="840100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3487400" y="-344637"/>
            <a:ext cx="5181600" cy="3159543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4443548" y="672252"/>
            <a:ext cx="382571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36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36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208E7A9A-7633-4B53-B55F-7F2C020BF9C3}"/>
              </a:ext>
            </a:extLst>
          </p:cNvPr>
          <p:cNvSpPr/>
          <p:nvPr/>
        </p:nvSpPr>
        <p:spPr>
          <a:xfrm>
            <a:off x="-919429" y="-657720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0"/>
          <p:cNvSpPr txBox="1"/>
          <p:nvPr/>
        </p:nvSpPr>
        <p:spPr>
          <a:xfrm>
            <a:off x="11651946" y="5604563"/>
            <a:ext cx="9906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679428" y="7002786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714405" y="8401009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575511" y="3472270"/>
            <a:ext cx="65898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0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0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3030200" y="4206340"/>
            <a:ext cx="46065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3807375" y="2254782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Nápoveda:</a:t>
            </a:r>
            <a:endParaRPr lang="pl-PL" sz="5400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2" name="Obrázok 21" descr="Obrázok, na ktorom je text&#10;&#10;Automaticky generovaný popis">
            <a:extLst>
              <a:ext uri="{FF2B5EF4-FFF2-40B4-BE49-F238E27FC236}">
                <a16:creationId xmlns:a16="http://schemas.microsoft.com/office/drawing/2014/main" id="{6E92170F-5087-C671-E373-140B464B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390900"/>
            <a:ext cx="9948926" cy="533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207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22279" y="3573550"/>
            <a:ext cx="39832" cy="8477250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10922254" y="7002786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10922254" y="5604563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922254" y="8401009"/>
            <a:ext cx="438150" cy="438150"/>
            <a:chOff x="0" y="0"/>
            <a:chExt cx="6350000" cy="6350000"/>
          </a:xfrm>
          <a:solidFill>
            <a:srgbClr val="DA5B58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0" name="AutoShape 20"/>
          <p:cNvSpPr/>
          <p:nvPr/>
        </p:nvSpPr>
        <p:spPr>
          <a:xfrm>
            <a:off x="13792200" y="-344637"/>
            <a:ext cx="4876800" cy="3049737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23" name="TextBox 23"/>
          <p:cNvSpPr txBox="1"/>
          <p:nvPr/>
        </p:nvSpPr>
        <p:spPr>
          <a:xfrm>
            <a:off x="14462286" y="500930"/>
            <a:ext cx="382571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č. 5 – </a:t>
            </a:r>
            <a:br>
              <a:rPr lang="sk-SK" sz="4000" b="1" spc="61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</a:br>
            <a:r>
              <a:rPr lang="sk-SK" sz="3600" b="1" spc="61" dirty="0">
                <a:solidFill>
                  <a:schemeClr val="bg1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Zobrazenie premennej</a:t>
            </a:r>
            <a:endParaRPr lang="en-US" sz="3600" b="1" spc="61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11651946" y="5604563"/>
            <a:ext cx="9906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hore: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zvačší o náhodné číslo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679428" y="7002786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dole:</a:t>
            </a:r>
          </a:p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X sa zmenší o náhodné číslo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1714405" y="8401009"/>
            <a:ext cx="8382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b="1">
                <a:solidFill>
                  <a:schemeClr val="accent2">
                    <a:lumMod val="7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džojstik stlačiť:</a:t>
            </a:r>
          </a:p>
          <a:p>
            <a:r>
              <a:rPr lang="pl-PL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	náhodná farba čísel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2420600" y="3573550"/>
            <a:ext cx="658983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4000" b="1">
                <a:solidFill>
                  <a:schemeClr val="accent2">
                    <a:lumMod val="50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 zapnutí mBota:</a:t>
            </a:r>
            <a:endParaRPr lang="pl-PL" sz="4000">
              <a:solidFill>
                <a:schemeClr val="accent2">
                  <a:lumMod val="50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2877800" y="4314973"/>
            <a:ext cx="460658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 uvítaciu správu </a:t>
            </a:r>
          </a:p>
          <a:p>
            <a:r>
              <a:rPr lang="pl-PL" sz="2800" dirty="0">
                <a:latin typeface="Poppins" panose="00000500000000000000" pitchFamily="2" charset="-18"/>
                <a:ea typeface="Malgun Gothic" panose="020B0503020000020004" pitchFamily="34" charset="-127"/>
                <a:cs typeface="Poppins" panose="00000500000000000000" pitchFamily="2" charset="-18"/>
              </a:rPr>
              <a:t>zobrazuj hodnotu X 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4038600" y="1215772"/>
            <a:ext cx="4165939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5400" b="1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Riešenie:</a:t>
            </a:r>
            <a:endParaRPr lang="pl-PL" sz="540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745EF679-E57C-EF0A-8F20-B25EF88C8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18" y="2370961"/>
            <a:ext cx="10332078" cy="7214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107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-190500"/>
            <a:ext cx="41148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762000" y="14097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mBot2 </a:t>
            </a:r>
            <a:b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</a:br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Chassis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7AFA6AD3-2127-FA4E-EE5F-87BC9C5A3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98" y="29356"/>
            <a:ext cx="13109302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4176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-190500"/>
            <a:ext cx="464509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91440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mBot2 </a:t>
            </a:r>
            <a:b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</a:br>
            <a:r>
              <a:rPr lang="sk-SK" sz="5400" b="1" cap="all" spc="-100" dirty="0" err="1">
                <a:latin typeface="Poppins" panose="020B0604020202020204" charset="-18"/>
                <a:cs typeface="Poppins" panose="020B0604020202020204" charset="-18"/>
              </a:rPr>
              <a:t>Extension</a:t>
            </a:r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 port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D6EF7BAE-3EE7-EDFE-914D-DA23B375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11060281" cy="10287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641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399" y="-190500"/>
            <a:ext cx="5671457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77911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48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4800" b="1" cap="all" spc="-100" dirty="0">
                <a:latin typeface="Poppins" panose="020B0604020202020204" charset="-18"/>
                <a:cs typeface="Poppins" panose="020B0604020202020204" charset="-18"/>
              </a:rPr>
              <a:t>Ultrazvukový senzor</a:t>
            </a:r>
            <a:endParaRPr lang="en-US" sz="48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6" name="Zástupný objekt pre obsah 6" descr="Obrázok, na ktorom je text&#10;&#10;Automaticky generovaný popis">
            <a:extLst>
              <a:ext uri="{FF2B5EF4-FFF2-40B4-BE49-F238E27FC236}">
                <a16:creationId xmlns:a16="http://schemas.microsoft.com/office/drawing/2014/main" id="{2A6E54F2-1711-94FA-F53D-679AC3B72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0"/>
            <a:ext cx="10140222" cy="1031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143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-190500"/>
            <a:ext cx="4648200" cy="106680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3209D367-6880-5DBD-6905-BC2308E8DB0F}"/>
              </a:ext>
            </a:extLst>
          </p:cNvPr>
          <p:cNvSpPr txBox="1">
            <a:spLocks/>
          </p:cNvSpPr>
          <p:nvPr/>
        </p:nvSpPr>
        <p:spPr>
          <a:xfrm>
            <a:off x="990600" y="1638300"/>
            <a:ext cx="5181600" cy="32552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cap="all" spc="-100" dirty="0">
                <a:latin typeface="Poppins" panose="020B0604020202020204" charset="-18"/>
                <a:cs typeface="Poppins" panose="020B0604020202020204" charset="-18"/>
              </a:rPr>
              <a:t>Karta </a:t>
            </a:r>
            <a:endParaRPr lang="sk-SK" sz="5400" b="1" cap="all" spc="-100" dirty="0">
              <a:latin typeface="Poppins" panose="020B0604020202020204" charset="-18"/>
              <a:cs typeface="Poppins" panose="020B0604020202020204" charset="-18"/>
            </a:endParaRPr>
          </a:p>
          <a:p>
            <a:pPr algn="l"/>
            <a:r>
              <a:rPr lang="sk-SK" sz="5400" b="1" cap="all" spc="-100" dirty="0">
                <a:latin typeface="Poppins" panose="020B0604020202020204" charset="-18"/>
                <a:cs typeface="Poppins" panose="020B0604020202020204" charset="-18"/>
              </a:rPr>
              <a:t>Farebný senzor</a:t>
            </a:r>
            <a:endParaRPr lang="en-US" sz="5400" b="1" cap="all" spc="-100" dirty="0">
              <a:latin typeface="Poppins" panose="020B0604020202020204" charset="-18"/>
              <a:cs typeface="Poppins" panose="020B0604020202020204" charset="-18"/>
            </a:endParaRPr>
          </a:p>
        </p:txBody>
      </p:sp>
      <p:pic>
        <p:nvPicPr>
          <p:cNvPr id="5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E984C245-2722-B7C0-3EEE-F7CECCCB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0"/>
            <a:ext cx="10139595" cy="101279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974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flipH="1">
            <a:off x="281492" y="-78268"/>
            <a:ext cx="45719" cy="104775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152400" y="533298"/>
            <a:ext cx="18554700" cy="2102355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7" name="TextBox 7"/>
          <p:cNvSpPr txBox="1"/>
          <p:nvPr/>
        </p:nvSpPr>
        <p:spPr>
          <a:xfrm>
            <a:off x="1905000" y="1181100"/>
            <a:ext cx="160401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8000" b="1" spc="72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Úloha - geometrický útvar</a:t>
            </a:r>
            <a:endParaRPr lang="en-US" sz="8000" b="1" spc="72">
              <a:solidFill>
                <a:srgbClr val="202020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4D754F9D-726B-4B14-AE94-533E2EF61978}"/>
              </a:ext>
            </a:extLst>
          </p:cNvPr>
          <p:cNvSpPr txBox="1"/>
          <p:nvPr/>
        </p:nvSpPr>
        <p:spPr>
          <a:xfrm>
            <a:off x="1075943" y="4014047"/>
            <a:ext cx="6880639" cy="140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3200" b="1" dirty="0">
                <a:latin typeface="Poppins" panose="00000500000000000000" pitchFamily="2" charset="-18"/>
                <a:cs typeface="Poppins" panose="00000500000000000000" pitchFamily="2" charset="-18"/>
              </a:rPr>
              <a:t>Naprogramuj </a:t>
            </a:r>
            <a:r>
              <a:rPr lang="sk-SK" sz="32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mBota</a:t>
            </a:r>
            <a:r>
              <a:rPr lang="sk-SK" sz="3200" b="1" dirty="0">
                <a:latin typeface="Poppins" panose="00000500000000000000" pitchFamily="2" charset="-18"/>
                <a:cs typeface="Poppins" panose="00000500000000000000" pitchFamily="2" charset="-18"/>
              </a:rPr>
              <a:t> aby jeho pohyb opísal geometrický útvar.</a:t>
            </a:r>
          </a:p>
        </p:txBody>
      </p:sp>
      <p:pic>
        <p:nvPicPr>
          <p:cNvPr id="13" name="Zástupný objekt pre obsah 4" descr="Obrázok, na ktorom je text, modré, snímka obrazovky, znak&#10;&#10;Automaticky generovaný popis">
            <a:extLst>
              <a:ext uri="{FF2B5EF4-FFF2-40B4-BE49-F238E27FC236}">
                <a16:creationId xmlns:a16="http://schemas.microsoft.com/office/drawing/2014/main" id="{BB022F3E-5D2A-3318-6942-E27F9CE7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9" y="5753100"/>
            <a:ext cx="7127753" cy="3149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87EB8BF-3D04-20AD-34A5-AAB473F66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3499831"/>
            <a:ext cx="9393601" cy="56822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097000" y="8648700"/>
            <a:ext cx="7783998" cy="22098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3" name="Freeform 3"/>
          <p:cNvSpPr/>
          <p:nvPr/>
        </p:nvSpPr>
        <p:spPr>
          <a:xfrm>
            <a:off x="12877800" y="7277100"/>
            <a:ext cx="2222137" cy="2222137"/>
          </a:xfrm>
          <a:custGeom>
            <a:avLst/>
            <a:gdLst/>
            <a:ahLst/>
            <a:cxnLst/>
            <a:rect l="l" t="t" r="r" b="b"/>
            <a:pathLst>
              <a:path w="2222137" h="2222137">
                <a:moveTo>
                  <a:pt x="0" y="0"/>
                </a:moveTo>
                <a:lnTo>
                  <a:pt x="2222136" y="0"/>
                </a:lnTo>
                <a:lnTo>
                  <a:pt x="2222136" y="2222136"/>
                </a:lnTo>
                <a:lnTo>
                  <a:pt x="0" y="2222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0800" y="2628900"/>
            <a:ext cx="12847152" cy="422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k-SK" sz="9600" b="1" cap="all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Úloha – Experimentuj </a:t>
            </a:r>
            <a:endParaRPr lang="en-US" sz="9600" b="1" cap="all" spc="56" dirty="0">
              <a:solidFill>
                <a:schemeClr val="bg1"/>
              </a:solidFill>
              <a:latin typeface="Poppins" panose="00000500000000000000" pitchFamily="2" charset="-18"/>
              <a:ea typeface="Montserrat Extra-Light"/>
              <a:cs typeface="Poppins" panose="00000500000000000000" pitchFamily="2" charset="-18"/>
              <a:sym typeface="Montserrat Extra-Light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95325" y="2133600"/>
            <a:ext cx="38100" cy="8229600"/>
          </a:xfrm>
          <a:prstGeom prst="rect">
            <a:avLst/>
          </a:prstGeom>
          <a:solidFill>
            <a:srgbClr val="F4F4F4"/>
          </a:solidFill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B8136-E08E-45F7-9FD1-9B7092BF9E4D}"/>
              </a:ext>
            </a:extLst>
          </p:cNvPr>
          <p:cNvSpPr txBox="1">
            <a:spLocks/>
          </p:cNvSpPr>
          <p:nvPr/>
        </p:nvSpPr>
        <p:spPr>
          <a:xfrm>
            <a:off x="533783" y="5916203"/>
            <a:ext cx="7901299" cy="2468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ĎAKUJEM </a:t>
            </a:r>
            <a:b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k-SK" sz="7200" b="1" dirty="0">
                <a:solidFill>
                  <a:srgbClr val="DA5C57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 POZORNOSŤ!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B083C41-C01F-4E0F-9EAF-B06549F46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9" y="654"/>
            <a:ext cx="9525001" cy="5653366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4F7DCEDF-AE53-448B-B532-7D8C5EA7E2F5}"/>
              </a:ext>
            </a:extLst>
          </p:cNvPr>
          <p:cNvSpPr/>
          <p:nvPr/>
        </p:nvSpPr>
        <p:spPr>
          <a:xfrm rot="5400000">
            <a:off x="11247108" y="3169909"/>
            <a:ext cx="4632980" cy="9601201"/>
          </a:xfrm>
          <a:prstGeom prst="rect">
            <a:avLst/>
          </a:prstGeom>
          <a:gradFill flip="none" rotWithShape="1">
            <a:gsLst>
              <a:gs pos="0">
                <a:srgbClr val="DA5C57">
                  <a:alpha val="0"/>
                </a:srgbClr>
              </a:gs>
              <a:gs pos="86000">
                <a:srgbClr val="DA5C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D8FA42A-3E7A-4827-BA71-00C539BB6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4" y="862179"/>
            <a:ext cx="5313884" cy="233810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EDCB2132-C109-4DA5-9702-1B38049CF5E3}"/>
              </a:ext>
            </a:extLst>
          </p:cNvPr>
          <p:cNvSpPr/>
          <p:nvPr/>
        </p:nvSpPr>
        <p:spPr>
          <a:xfrm>
            <a:off x="-990600" y="8722141"/>
            <a:ext cx="2514600" cy="2391436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lum contrast="-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4421359-92B4-4A18-9999-525BF86E1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9" y="3751642"/>
            <a:ext cx="2664241" cy="61915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474A93B-5A77-40F2-A155-24198489E3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51642"/>
            <a:ext cx="1999568" cy="61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32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195565" y="2474900"/>
            <a:ext cx="2879383" cy="83836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3" name="TextBox 3"/>
          <p:cNvSpPr txBox="1"/>
          <p:nvPr/>
        </p:nvSpPr>
        <p:spPr>
          <a:xfrm>
            <a:off x="9535445" y="7212013"/>
            <a:ext cx="7723855" cy="2262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000" b="1" spc="72" dirty="0" err="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Kontaktujte</a:t>
            </a:r>
            <a:r>
              <a:rPr lang="en-US" sz="8000" b="1" spc="72" dirty="0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 </a:t>
            </a:r>
            <a:r>
              <a:rPr lang="en-US" sz="8000" b="1" spc="72" dirty="0" err="1">
                <a:solidFill>
                  <a:srgbClr val="202020"/>
                </a:solidFill>
                <a:latin typeface="Poppins" panose="00000500000000000000" pitchFamily="2" charset="-18"/>
                <a:ea typeface="Montserrat Medium"/>
                <a:cs typeface="Poppins" panose="00000500000000000000" pitchFamily="2" charset="-18"/>
                <a:sym typeface="Montserrat Medium"/>
              </a:rPr>
              <a:t>nás</a:t>
            </a:r>
            <a:endParaRPr lang="en-US" sz="8000" b="1" spc="72" dirty="0">
              <a:solidFill>
                <a:srgbClr val="202020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86842" y="985837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ADRESA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6842" y="3348037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TELEFÓN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86842" y="5485448"/>
            <a:ext cx="715715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-18"/>
                <a:ea typeface="Montserrat"/>
                <a:cs typeface="Poppins" panose="00000500000000000000" pitchFamily="2" charset="-18"/>
                <a:sym typeface="Montserrat"/>
              </a:rPr>
              <a:t>E-MAIL</a:t>
            </a:r>
          </a:p>
        </p:txBody>
      </p:sp>
      <p:sp>
        <p:nvSpPr>
          <p:cNvPr id="12" name="AutoShape 12"/>
          <p:cNvSpPr/>
          <p:nvPr/>
        </p:nvSpPr>
        <p:spPr>
          <a:xfrm>
            <a:off x="1028700" y="-2286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C09577BB-8B93-4BC9-B8D1-B50CD25707A2}"/>
              </a:ext>
            </a:extLst>
          </p:cNvPr>
          <p:cNvSpPr/>
          <p:nvPr/>
        </p:nvSpPr>
        <p:spPr>
          <a:xfrm>
            <a:off x="226085" y="8572500"/>
            <a:ext cx="1605229" cy="1526605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lum contrast="-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7678400" y="-114300"/>
            <a:ext cx="76200" cy="107823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2209800" y="647700"/>
            <a:ext cx="10439400" cy="9509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75"/>
              </a:lnSpc>
            </a:pPr>
            <a:r>
              <a:rPr lang="sk-SK" sz="8000" dirty="0">
                <a:latin typeface="Poppins Black" panose="00000A00000000000000" pitchFamily="2" charset="-18"/>
                <a:cs typeface="Poppins Black" panose="00000A00000000000000" pitchFamily="2" charset="-18"/>
              </a:rPr>
              <a:t>ZMENA</a:t>
            </a:r>
            <a:r>
              <a:rPr lang="sk-SK" sz="8000" dirty="0">
                <a:solidFill>
                  <a:srgbClr val="EF7816"/>
                </a:solidFill>
                <a:latin typeface="Poppins Black" panose="00000A00000000000000" pitchFamily="2" charset="-18"/>
                <a:cs typeface="Poppins Black" panose="00000A00000000000000" pitchFamily="2" charset="-18"/>
              </a:rPr>
              <a:t> </a:t>
            </a:r>
            <a:r>
              <a:rPr lang="sk-SK" sz="8000" dirty="0">
                <a:latin typeface="Poppins Black" panose="00000A00000000000000" pitchFamily="2" charset="-18"/>
                <a:cs typeface="Poppins Black" panose="00000A00000000000000" pitchFamily="2" charset="-18"/>
              </a:rPr>
              <a:t>JAZYKA</a:t>
            </a:r>
            <a:endParaRPr lang="en-US" sz="8000" b="1" spc="495" dirty="0"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11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20A78100-DC46-3BFE-19ED-E9E3CE183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359" b="12577"/>
          <a:stretch/>
        </p:blipFill>
        <p:spPr>
          <a:xfrm>
            <a:off x="3886200" y="1790700"/>
            <a:ext cx="12877800" cy="82336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6300" y="2552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1366" y="-438150"/>
            <a:ext cx="2552700" cy="40767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1842072" y="746919"/>
            <a:ext cx="12930018" cy="113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sk-SK" sz="8000" b="1" spc="72" dirty="0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PRIPOJ   </a:t>
            </a:r>
            <a:r>
              <a:rPr lang="sk-SK" sz="8000" b="1" spc="72" dirty="0" err="1">
                <a:solidFill>
                  <a:srgbClr val="202020"/>
                </a:solidFill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mBota</a:t>
            </a:r>
            <a:endParaRPr lang="en-US" sz="8000" b="1" spc="72" dirty="0">
              <a:solidFill>
                <a:srgbClr val="202020"/>
              </a:solidFill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849850" y="-53801"/>
            <a:ext cx="1447800" cy="10378901"/>
          </a:xfrm>
          <a:prstGeom prst="rect">
            <a:avLst/>
          </a:prstGeom>
          <a:solidFill>
            <a:srgbClr val="DA5B58"/>
          </a:solidFill>
        </p:spPr>
      </p:sp>
      <p:pic>
        <p:nvPicPr>
          <p:cNvPr id="11" name="Zástupný objekt pre obsah 14" descr="Obrázok, na ktorom je text&#10;&#10;Automaticky generovaný popis">
            <a:extLst>
              <a:ext uri="{FF2B5EF4-FFF2-40B4-BE49-F238E27FC236}">
                <a16:creationId xmlns:a16="http://schemas.microsoft.com/office/drawing/2014/main" id="{9DD1FEA4-39EC-8C8B-CFBF-7E11D1D91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198170"/>
            <a:ext cx="8309851" cy="7624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26C13471-6348-D4F0-5A86-782AD470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1609445"/>
            <a:ext cx="5728576" cy="82130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914400" y="-419100"/>
            <a:ext cx="76200" cy="112014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28600" y="266700"/>
            <a:ext cx="21063966" cy="16002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2755692" y="537199"/>
            <a:ext cx="14605251" cy="1104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Skontroluj, či je  </a:t>
            </a:r>
            <a:r>
              <a:rPr lang="sk-SK" sz="72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</a:t>
            </a: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  pripojený</a:t>
            </a:r>
            <a:endParaRPr lang="en-US" sz="6000" b="1" spc="72" dirty="0"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575BAD3-7CDA-8640-1A7B-E4D5FCC1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247900"/>
            <a:ext cx="9677400" cy="77449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5B34161-3D1A-4917-8FE1-1D4BF1397569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7273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152400" y="8156823"/>
            <a:ext cx="21063966" cy="16002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5" name="TextBox 5"/>
          <p:cNvSpPr txBox="1"/>
          <p:nvPr/>
        </p:nvSpPr>
        <p:spPr>
          <a:xfrm>
            <a:off x="3648457" y="8392666"/>
            <a:ext cx="1460525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b="1" spc="72" dirty="0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Pridaj rozšírenia pre </a:t>
            </a:r>
            <a:r>
              <a:rPr lang="sk-SK" sz="72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mBot</a:t>
            </a:r>
            <a:r>
              <a:rPr lang="sk-SK" sz="6000" b="1" spc="72" dirty="0" err="1">
                <a:latin typeface="Poppins Black" panose="00000A00000000000000" pitchFamily="2" charset="-18"/>
                <a:ea typeface="Montserrat Medium"/>
                <a:cs typeface="Poppins Black" panose="00000A00000000000000" pitchFamily="2" charset="-18"/>
                <a:sym typeface="Montserrat Medium"/>
              </a:rPr>
              <a:t>a</a:t>
            </a:r>
            <a:endParaRPr lang="en-US" sz="6000" b="1" spc="72" dirty="0">
              <a:latin typeface="Poppins Black" panose="00000A00000000000000" pitchFamily="2" charset="-18"/>
              <a:ea typeface="Montserrat Medium"/>
              <a:cs typeface="Poppins Black" panose="00000A00000000000000" pitchFamily="2" charset="-18"/>
              <a:sym typeface="Montserrat Medium"/>
            </a:endParaRPr>
          </a:p>
        </p:txBody>
      </p:sp>
      <p:pic>
        <p:nvPicPr>
          <p:cNvPr id="7" name="Obrázok 6" descr="Obrázok, na ktorom je text, snímka obrazovky, vnútri, elektronické&#10;&#10;Automaticky generovaný popis">
            <a:extLst>
              <a:ext uri="{FF2B5EF4-FFF2-40B4-BE49-F238E27FC236}">
                <a16:creationId xmlns:a16="http://schemas.microsoft.com/office/drawing/2014/main" id="{39F024E4-9182-65F0-4E20-8A4FDE058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1" r="2" b="2"/>
          <a:stretch/>
        </p:blipFill>
        <p:spPr>
          <a:xfrm>
            <a:off x="457200" y="1257300"/>
            <a:ext cx="8476132" cy="615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Zástupný objekt pre obsah 6">
            <a:extLst>
              <a:ext uri="{FF2B5EF4-FFF2-40B4-BE49-F238E27FC236}">
                <a16:creationId xmlns:a16="http://schemas.microsoft.com/office/drawing/2014/main" id="{7E762BAC-599F-6AB3-B71C-D9FF49196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3" r="16335" b="1"/>
          <a:stretch/>
        </p:blipFill>
        <p:spPr>
          <a:xfrm>
            <a:off x="9525000" y="1257300"/>
            <a:ext cx="8400113" cy="6156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4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602200" y="-114300"/>
            <a:ext cx="76200" cy="107823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2209800" y="723900"/>
            <a:ext cx="156972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75"/>
              </a:lnSpc>
            </a:pP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Skontroluj pridané rozšírenia</a:t>
            </a:r>
            <a:endParaRPr lang="en-US" sz="6000" b="1" spc="495" dirty="0"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6" name="Zástupný objekt pre obsah 8" descr="Obrázok, na ktorom je text&#10;&#10;Automaticky generovaný popis">
            <a:extLst>
              <a:ext uri="{FF2B5EF4-FFF2-40B4-BE49-F238E27FC236}">
                <a16:creationId xmlns:a16="http://schemas.microsoft.com/office/drawing/2014/main" id="{61029D5A-7348-4A96-F264-F76371A61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2" t="28299"/>
          <a:stretch/>
        </p:blipFill>
        <p:spPr>
          <a:xfrm>
            <a:off x="3886200" y="2095500"/>
            <a:ext cx="10820400" cy="78488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532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533400" y="-114300"/>
            <a:ext cx="45719" cy="106680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971800" y="419100"/>
            <a:ext cx="15925800" cy="2614599"/>
          </a:xfrm>
          <a:prstGeom prst="rect">
            <a:avLst/>
          </a:prstGeom>
          <a:solidFill>
            <a:srgbClr val="DA5B58"/>
          </a:solidFill>
        </p:spPr>
      </p:sp>
      <p:sp>
        <p:nvSpPr>
          <p:cNvPr id="4" name="TextBox 4"/>
          <p:cNvSpPr txBox="1"/>
          <p:nvPr/>
        </p:nvSpPr>
        <p:spPr>
          <a:xfrm>
            <a:off x="1056840" y="750815"/>
            <a:ext cx="16154400" cy="2184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Použi </a:t>
            </a:r>
            <a:r>
              <a:rPr lang="sk-SK" sz="6000" dirty="0" err="1">
                <a:latin typeface="Poppins Black" panose="00000A00000000000000" pitchFamily="2" charset="-18"/>
                <a:cs typeface="Poppins Black" panose="00000A00000000000000" pitchFamily="2" charset="-18"/>
              </a:rPr>
              <a:t>nápovedu</a:t>
            </a:r>
            <a:r>
              <a:rPr lang="sk-SK" sz="6000" dirty="0">
                <a:latin typeface="Poppins Black" panose="00000A00000000000000" pitchFamily="2" charset="-18"/>
                <a:cs typeface="Poppins Black" panose="00000A00000000000000" pitchFamily="2" charset="-18"/>
              </a:rPr>
              <a:t>!</a:t>
            </a:r>
            <a:br>
              <a:rPr lang="sk-SK" sz="60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sk-SK" sz="4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(Klik pravým </a:t>
            </a:r>
            <a:r>
              <a:rPr lang="sk-SK" sz="4800" dirty="0" err="1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tlačítkom</a:t>
            </a:r>
            <a:r>
              <a:rPr lang="sk-SK" sz="4800" dirty="0">
                <a:solidFill>
                  <a:schemeClr val="bg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myši na blok)</a:t>
            </a:r>
            <a:endParaRPr lang="en-US" sz="4800" b="1" spc="72" dirty="0">
              <a:solidFill>
                <a:schemeClr val="bg1"/>
              </a:solidFill>
              <a:latin typeface="Poppins" panose="00000500000000000000" pitchFamily="2" charset="-18"/>
              <a:ea typeface="Montserrat Medium"/>
              <a:cs typeface="Poppins" panose="00000500000000000000" pitchFamily="2" charset="-18"/>
              <a:sym typeface="Montserrat Medium"/>
            </a:endParaRPr>
          </a:p>
        </p:txBody>
      </p:sp>
      <p:pic>
        <p:nvPicPr>
          <p:cNvPr id="7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4C4E16A7-F922-53F0-1188-7F9B2A55F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26" y="3636697"/>
            <a:ext cx="13106400" cy="6314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313BC557-5067-466E-9BBB-8F1D2DCD1205}"/>
              </a:ext>
            </a:extLst>
          </p:cNvPr>
          <p:cNvSpPr/>
          <p:nvPr/>
        </p:nvSpPr>
        <p:spPr>
          <a:xfrm>
            <a:off x="16078200" y="7995986"/>
            <a:ext cx="3100081" cy="2948240"/>
          </a:xfrm>
          <a:custGeom>
            <a:avLst/>
            <a:gdLst/>
            <a:ahLst/>
            <a:cxnLst/>
            <a:rect l="l" t="t" r="r" b="b"/>
            <a:pathLst>
              <a:path w="3251922" h="3251922">
                <a:moveTo>
                  <a:pt x="0" y="0"/>
                </a:moveTo>
                <a:lnTo>
                  <a:pt x="3251922" y="0"/>
                </a:lnTo>
                <a:lnTo>
                  <a:pt x="3251922" y="3251922"/>
                </a:lnTo>
                <a:lnTo>
                  <a:pt x="0" y="3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lum contrast="-4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205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658</Words>
  <Application>Microsoft Office PowerPoint</Application>
  <PresentationFormat>Vlastná</PresentationFormat>
  <Paragraphs>160</Paragraphs>
  <Slides>39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9" baseType="lpstr">
      <vt:lpstr>Poppins ExtraBold</vt:lpstr>
      <vt:lpstr>Calibri</vt:lpstr>
      <vt:lpstr>Arial</vt:lpstr>
      <vt:lpstr>Montserrat Extra-Light</vt:lpstr>
      <vt:lpstr>Montserrat</vt:lpstr>
      <vt:lpstr>Montserrat Medium</vt:lpstr>
      <vt:lpstr>Poppins Black</vt:lpstr>
      <vt:lpstr>Poppins</vt:lpstr>
      <vt:lpstr>Malgun Gothic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Úloha č. 1 - experimentujte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Pincova Lenka</dc:creator>
  <cp:lastModifiedBy>Pincova Lenka</cp:lastModifiedBy>
  <cp:revision>13</cp:revision>
  <dcterms:created xsi:type="dcterms:W3CDTF">2006-08-16T00:00:00Z</dcterms:created>
  <dcterms:modified xsi:type="dcterms:W3CDTF">2025-10-02T06:19:13Z</dcterms:modified>
  <dc:identifier>DAGl5sMmJTo</dc:identifier>
</cp:coreProperties>
</file>